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75" r:id="rId3"/>
    <p:sldId id="276" r:id="rId4"/>
    <p:sldId id="281" r:id="rId5"/>
    <p:sldId id="282" r:id="rId6"/>
    <p:sldId id="284" r:id="rId7"/>
    <p:sldId id="260" r:id="rId8"/>
    <p:sldId id="263" r:id="rId9"/>
    <p:sldId id="259" r:id="rId10"/>
    <p:sldId id="270" r:id="rId11"/>
    <p:sldId id="283" r:id="rId12"/>
    <p:sldId id="266" r:id="rId13"/>
    <p:sldId id="272" r:id="rId14"/>
    <p:sldId id="269" r:id="rId15"/>
    <p:sldId id="264" r:id="rId16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DF18680-E054-41AD-8BC1-D1AEF772440D}" styleName="中間スタイル 2 - アクセント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7" autoAdjust="0"/>
    <p:restoredTop sz="82857" autoAdjust="0"/>
  </p:normalViewPr>
  <p:slideViewPr>
    <p:cSldViewPr snapToGrid="0">
      <p:cViewPr varScale="1">
        <p:scale>
          <a:sx n="95" d="100"/>
          <a:sy n="95" d="100"/>
        </p:scale>
        <p:origin x="1194" y="90"/>
      </p:cViewPr>
      <p:guideLst/>
    </p:cSldViewPr>
  </p:slideViewPr>
  <p:outlineViewPr>
    <p:cViewPr>
      <p:scale>
        <a:sx n="33" d="100"/>
        <a:sy n="33" d="100"/>
      </p:scale>
      <p:origin x="0" y="-1728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F6A29E-FE33-4E92-B313-BA09EF4473D2}" type="datetimeFigureOut">
              <a:rPr kumimoji="1" lang="ja-JP" altLang="en-US" smtClean="0"/>
              <a:t>2025/5/13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CD69B9-D728-42DE-9CBD-7E1F364965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076874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CD69B9-D728-42DE-9CBD-7E1F364965AB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626164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CD69B9-D728-42DE-9CBD-7E1F364965AB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63681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sz="1200" dirty="0"/>
              <a:t>〇〇〇の代わりに、イベントタイトルを</a:t>
            </a:r>
            <a:r>
              <a:rPr lang="en-US" altLang="ja-JP" sz="1200" dirty="0"/>
              <a:t>20</a:t>
            </a:r>
            <a:r>
              <a:rPr lang="ja-JP" altLang="en-US" sz="1200" dirty="0"/>
              <a:t>文字以内で記入してください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CD69B9-D728-42DE-9CBD-7E1F364965AB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95330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CD69B9-D728-42DE-9CBD-7E1F364965AB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63072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CD69B9-D728-42DE-9CBD-7E1F364965AB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25407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CD69B9-D728-42DE-9CBD-7E1F364965AB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83092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CD69B9-D728-42DE-9CBD-7E1F364965AB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77459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CD69B9-D728-42DE-9CBD-7E1F364965AB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339468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CD69B9-D728-42DE-9CBD-7E1F364965AB}" type="slidenum">
              <a:rPr kumimoji="1" lang="ja-JP" altLang="en-US" smtClean="0"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60269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BA602CB-4E7C-4B4E-A3C2-B6B5636D25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F2F5F323-E64F-4D8B-B58D-4B126F1A73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A97350B-1AE3-4436-9B93-EA7113C400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15620-11D2-40A8-902D-876883200F73}" type="datetimeFigureOut">
              <a:rPr kumimoji="1" lang="ja-JP" altLang="en-US" smtClean="0"/>
              <a:t>2025/5/13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91B1521-0E5B-42F6-9E5C-F1F9C2CA3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FC2B0F6-051F-489B-98FA-0865CB9B3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DEF38-BA1B-406F-96A4-C7ABDC8837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674965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564B510-7323-4916-8BEE-52C4EB20E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250EE5C-5984-415B-8C5C-7A2648F571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6D80CF3-BAE2-48E3-8084-637F19E329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15620-11D2-40A8-902D-876883200F73}" type="datetimeFigureOut">
              <a:rPr kumimoji="1" lang="ja-JP" altLang="en-US" smtClean="0"/>
              <a:t>2025/5/13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786DB4B-405E-43E7-8476-4C9A2F749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0923542-D028-408B-9D94-C143399FDF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DEF38-BA1B-406F-96A4-C7ABDC8837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42188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B3F83F0-D3A8-4AB9-820C-BE90753522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83626AE-FC7E-4343-8AF3-CFDFC7D009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3AA79A6-D7F9-4715-B7A0-62370A460E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15620-11D2-40A8-902D-876883200F73}" type="datetimeFigureOut">
              <a:rPr kumimoji="1" lang="ja-JP" altLang="en-US" smtClean="0"/>
              <a:t>2025/5/13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9EA2E01-FF8D-486E-912F-5DE8EE2064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C4667DF-33CF-454F-80ED-B179EA95A0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DEF38-BA1B-406F-96A4-C7ABDC8837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5190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E50A1A0-396C-4AB8-8BB8-8423A31B2F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E13EC31-5EA7-4E4F-A529-F0D238C0FD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4430E8C0-1A9A-4EC0-B4F0-712FCAD8D5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242A413-F501-4CBD-B109-4432B42881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15620-11D2-40A8-902D-876883200F73}" type="datetimeFigureOut">
              <a:rPr kumimoji="1" lang="ja-JP" altLang="en-US" smtClean="0"/>
              <a:t>2025/5/13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95E2111-75F5-43FC-87B0-7B7501475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365126E-95CB-4E55-80C8-8AF277E838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DEF38-BA1B-406F-96A4-C7ABDC8837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529676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0D2B773-EF1C-48F6-9ED0-9DBAB6CC9C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0D3F387-7722-48EB-9266-7527E51BF4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59DBC20-A758-4460-921C-D0F0DFC877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AA36B1A1-357C-4669-9900-1BD85C0392D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7AB4A239-4F68-4AE1-B13A-B70FEE3B55F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5C286851-32D3-4E0C-9020-B5D7D34B7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15620-11D2-40A8-902D-876883200F73}" type="datetimeFigureOut">
              <a:rPr kumimoji="1" lang="ja-JP" altLang="en-US" smtClean="0"/>
              <a:t>2025/5/13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08273370-CCDA-4923-8B1B-E8124D6091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289E33C1-7C10-4478-8D30-1BD284E9B9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DEF38-BA1B-406F-96A4-C7ABDC8837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41991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D211FDA-4B35-467B-AE7D-B5E5D610C3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676832EE-9CEB-49BF-8452-A2C19DB491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15620-11D2-40A8-902D-876883200F73}" type="datetimeFigureOut">
              <a:rPr kumimoji="1" lang="ja-JP" altLang="en-US" smtClean="0"/>
              <a:t>2025/5/13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DBA51888-CDD3-4A89-8173-536FC1390A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4121CACA-72B9-4D64-B81C-7A9E10A0B1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DEF38-BA1B-406F-96A4-C7ABDC8837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870002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DCEC37BA-8AFD-4E71-8707-218AE07582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15620-11D2-40A8-902D-876883200F73}" type="datetimeFigureOut">
              <a:rPr kumimoji="1" lang="ja-JP" altLang="en-US" smtClean="0"/>
              <a:t>2025/5/13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F5E67839-5EAF-4AC8-8E85-F96012FFED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22BB9CC-82BB-45B2-B511-46083966C0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DEF38-BA1B-406F-96A4-C7ABDC8837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01540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18D7023-A2DF-4626-B600-F3DB960192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A5C6F8A-67D6-4DB3-B57F-71BFB5C42A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E1130BD-C6BE-40A4-B01E-9C839C1DC1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E09216D-45CB-4170-B8FF-26B90CFC80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15620-11D2-40A8-902D-876883200F73}" type="datetimeFigureOut">
              <a:rPr kumimoji="1" lang="ja-JP" altLang="en-US" smtClean="0"/>
              <a:t>2025/5/13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5B66EFC-9A8A-42A5-ACDD-FCF2D08C7F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C0931DF-F767-4D57-A2E2-704499B035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DEF38-BA1B-406F-96A4-C7ABDC8837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94694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35F4847-F367-400D-A07B-E8F5BFA9A0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B82E692A-6449-4C0C-A854-66F31B0CA0D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AEBB03A4-D362-437E-A65F-A654E7BAA3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8AC5ACE-AEA9-4516-89E0-8B2D1B4690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15620-11D2-40A8-902D-876883200F73}" type="datetimeFigureOut">
              <a:rPr kumimoji="1" lang="ja-JP" altLang="en-US" smtClean="0"/>
              <a:t>2025/5/13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E5A027C-9E66-4CF3-AE3C-A5C13E41E1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D095A0C-8CE3-4CB6-AD47-A49B938CE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DEF38-BA1B-406F-96A4-C7ABDC8837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07247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95FECD5-3581-4B97-BB96-AD3210249D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2191029-7C98-472C-A88D-A69CE0290B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6D390F9-C437-4B2F-9039-5F6CCDF328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15620-11D2-40A8-902D-876883200F73}" type="datetimeFigureOut">
              <a:rPr kumimoji="1" lang="ja-JP" altLang="en-US" smtClean="0"/>
              <a:t>2025/5/13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25C8442-F92B-4D65-934E-2701C997D7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3CF4DAE-274D-4AFD-84DD-95EEDD5FB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DEF38-BA1B-406F-96A4-C7ABDC8837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6697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FFED5658-315F-46C4-98B8-9A8237CEC1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3B41F847-D8AF-4BF0-832E-FECDCE950C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EE71D6E-96A9-4D32-A7CB-E935159622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15620-11D2-40A8-902D-876883200F73}" type="datetimeFigureOut">
              <a:rPr kumimoji="1" lang="ja-JP" altLang="en-US" smtClean="0"/>
              <a:t>2025/5/13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C6EF7D2-3E79-4FE9-909A-A17DD6E57D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29DE1C1-10AA-4704-9696-4D0AF5646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DEF38-BA1B-406F-96A4-C7ABDC8837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22294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4CC9D135-3D99-46CF-91DE-06013BB0DA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3CE7D55-1E63-48DA-A190-22594AA4F6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D3989E8-7583-4B07-82F4-34F7B19336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F15620-11D2-40A8-902D-876883200F73}" type="datetimeFigureOut">
              <a:rPr kumimoji="1" lang="ja-JP" altLang="en-US" smtClean="0"/>
              <a:t>2025/5/13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A9535EB-F3CC-4709-801A-9DD0DE2BD1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5C9CC11-542A-4AB7-834A-933E437748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7DEF38-BA1B-406F-96A4-C7ABDC8837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77660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55BD327-21CC-42E0-A995-831387115F0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kumimoji="1"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新しいライブイベント企画</a:t>
            </a:r>
            <a:r>
              <a:rPr kumimoji="1"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/>
            </a:r>
            <a:br>
              <a:rPr kumimoji="1"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</a:br>
            <a:r>
              <a:rPr kumimoji="1" lang="ja-JP" altLang="en-US" sz="480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その意義</a:t>
            </a:r>
            <a:r>
              <a:rPr lang="ja-JP" altLang="en-US" sz="480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・影響</a:t>
            </a:r>
            <a:r>
              <a:rPr kumimoji="1" lang="ja-JP" altLang="en-US" sz="480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について</a:t>
            </a:r>
            <a:endParaRPr kumimoji="1" lang="ja-JP" altLang="en-US" sz="48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560505EB-FBAB-43B5-A5B5-F4DEEE911C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07542"/>
            <a:ext cx="9144000" cy="1150257"/>
          </a:xfrm>
        </p:spPr>
        <p:txBody>
          <a:bodyPr>
            <a:noAutofit/>
          </a:bodyPr>
          <a:lstStyle/>
          <a:p>
            <a:r>
              <a:rPr lang="ja-JP" altLang="en-US" sz="32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大阪音楽大学</a:t>
            </a:r>
            <a:r>
              <a:rPr lang="en-US" altLang="ja-JP" sz="32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/>
            </a:r>
            <a:br>
              <a:rPr lang="en-US" altLang="ja-JP" sz="32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</a:br>
            <a:r>
              <a:rPr kumimoji="1" lang="ja-JP" altLang="en-US" sz="32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ミュージックビジネス専攻</a:t>
            </a:r>
            <a:r>
              <a:rPr kumimoji="1" lang="en-US" altLang="ja-JP" sz="32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/>
            </a:r>
            <a:br>
              <a:rPr kumimoji="1" lang="en-US" altLang="ja-JP" sz="32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</a:br>
            <a:r>
              <a:rPr kumimoji="1" lang="en-US" altLang="ja-JP" sz="32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2026</a:t>
            </a:r>
            <a:r>
              <a:rPr kumimoji="1" lang="ja-JP" altLang="en-US" sz="320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年度</a:t>
            </a:r>
            <a:r>
              <a:rPr kumimoji="1" lang="ja-JP" altLang="en-US" sz="32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入学者選抜　専門課題</a:t>
            </a:r>
            <a:endParaRPr kumimoji="1" lang="en-US" altLang="ja-JP" sz="32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64438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642F9D41-213F-4998-BDE8-69E42741E272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4" name="正方形/長方形 3">
              <a:extLst>
                <a:ext uri="{FF2B5EF4-FFF2-40B4-BE49-F238E27FC236}">
                  <a16:creationId xmlns:a16="http://schemas.microsoft.com/office/drawing/2014/main" id="{3CD3FE1B-0834-4C34-A3FC-6498A8053FA8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3FDEED20-91EB-4C43-BE93-F5E6748A0CFD}"/>
                </a:ext>
              </a:extLst>
            </p:cNvPr>
            <p:cNvSpPr txBox="1"/>
            <p:nvPr/>
          </p:nvSpPr>
          <p:spPr>
            <a:xfrm>
              <a:off x="2800109" y="6176963"/>
              <a:ext cx="6591782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ja-JP" altLang="en-US" sz="2400" dirty="0">
                  <a:solidFill>
                    <a:schemeClr val="bg1"/>
                  </a:solidFill>
                  <a:ea typeface="+mn-ea"/>
                </a:rPr>
                <a:t>（</a:t>
              </a:r>
              <a:r>
                <a:rPr lang="ja-JP" altLang="en-US" sz="2400" dirty="0">
                  <a:solidFill>
                    <a:schemeClr val="bg1"/>
                  </a:solidFill>
                  <a:ea typeface="ＭＳ Ｐゴシック" panose="020B0600070205080204" pitchFamily="50" charset="-128"/>
                </a:rPr>
                <a:t>提出時には、このページは削除してください</a:t>
              </a:r>
              <a:r>
                <a:rPr kumimoji="1" lang="ja-JP" altLang="en-US" sz="2400" dirty="0">
                  <a:solidFill>
                    <a:schemeClr val="bg1"/>
                  </a:solidFill>
                  <a:ea typeface="+mn-ea"/>
                </a:rPr>
                <a:t>）</a:t>
              </a:r>
              <a:endParaRPr lang="ja-JP" altLang="en-US" sz="2400" dirty="0">
                <a:solidFill>
                  <a:schemeClr val="bg1"/>
                </a:solidFill>
              </a:endParaRPr>
            </a:p>
          </p:txBody>
        </p:sp>
      </p:grpSp>
      <p:sp>
        <p:nvSpPr>
          <p:cNvPr id="2" name="タイトル 1">
            <a:extLst>
              <a:ext uri="{FF2B5EF4-FFF2-40B4-BE49-F238E27FC236}">
                <a16:creationId xmlns:a16="http://schemas.microsoft.com/office/drawing/2014/main" id="{BC4DC565-F15F-4EFB-AFCF-D976A43659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sz="4400" kern="1200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2026</a:t>
            </a:r>
            <a:r>
              <a:rPr kumimoji="1" lang="ja-JP" altLang="ja-JP" sz="4400" kern="120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年度</a:t>
            </a:r>
            <a:r>
              <a:rPr kumimoji="1" lang="ja-JP" altLang="ja-JP" sz="4400" kern="1200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入学者選抜　専門課題について</a:t>
            </a:r>
            <a:endParaRPr kumimoji="1" lang="ja-JP" altLang="en-US" dirty="0">
              <a:solidFill>
                <a:schemeClr val="bg1"/>
              </a:solidFill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84D9899-94D0-45D0-A3F8-C0D953C907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0"/>
              </a:spcBef>
              <a:spcAft>
                <a:spcPts val="1600"/>
              </a:spcAft>
              <a:buNone/>
            </a:pPr>
            <a:r>
              <a:rPr lang="ja-JP" altLang="en-US" b="1" dirty="0">
                <a:solidFill>
                  <a:schemeClr val="bg1"/>
                </a:solidFill>
              </a:rPr>
              <a:t>以下の条件に沿って新しい音楽イベントを企画し、</a:t>
            </a:r>
            <a:r>
              <a:rPr lang="en-US" altLang="ja-JP" b="1" dirty="0">
                <a:solidFill>
                  <a:schemeClr val="bg1"/>
                </a:solidFill>
              </a:rPr>
              <a:t/>
            </a:r>
            <a:br>
              <a:rPr lang="en-US" altLang="ja-JP" b="1" dirty="0">
                <a:solidFill>
                  <a:schemeClr val="bg1"/>
                </a:solidFill>
              </a:rPr>
            </a:br>
            <a:r>
              <a:rPr lang="ja-JP" altLang="en-US" b="1" dirty="0">
                <a:solidFill>
                  <a:schemeClr val="bg1"/>
                </a:solidFill>
              </a:rPr>
              <a:t>意義と収益について説明してください</a:t>
            </a:r>
          </a:p>
          <a:p>
            <a:pPr>
              <a:spcBef>
                <a:spcPts val="0"/>
              </a:spcBef>
              <a:spcAft>
                <a:spcPts val="1600"/>
              </a:spcAft>
            </a:pPr>
            <a:r>
              <a:rPr lang="ja-JP" altLang="en-US" dirty="0">
                <a:solidFill>
                  <a:schemeClr val="bg1"/>
                </a:solidFill>
              </a:rPr>
              <a:t>出演アーティストが</a:t>
            </a:r>
            <a:r>
              <a:rPr lang="en-US" altLang="ja-JP" dirty="0">
                <a:solidFill>
                  <a:schemeClr val="bg1"/>
                </a:solidFill>
              </a:rPr>
              <a:t>3</a:t>
            </a:r>
            <a:r>
              <a:rPr lang="ja-JP" altLang="en-US" dirty="0">
                <a:solidFill>
                  <a:schemeClr val="bg1"/>
                </a:solidFill>
              </a:rPr>
              <a:t>組以上</a:t>
            </a:r>
            <a:r>
              <a:rPr lang="en-US" altLang="ja-JP" dirty="0">
                <a:solidFill>
                  <a:schemeClr val="bg1"/>
                </a:solidFill>
              </a:rPr>
              <a:t>5</a:t>
            </a:r>
            <a:r>
              <a:rPr lang="ja-JP" altLang="en-US" dirty="0">
                <a:solidFill>
                  <a:schemeClr val="bg1"/>
                </a:solidFill>
              </a:rPr>
              <a:t>組以内のイベントであること</a:t>
            </a:r>
          </a:p>
          <a:p>
            <a:pPr>
              <a:spcBef>
                <a:spcPts val="0"/>
              </a:spcBef>
              <a:spcAft>
                <a:spcPts val="1600"/>
              </a:spcAft>
            </a:pPr>
            <a:r>
              <a:rPr lang="ja-JP" altLang="en-US" dirty="0">
                <a:solidFill>
                  <a:schemeClr val="bg1"/>
                </a:solidFill>
              </a:rPr>
              <a:t>音楽イベントであることと同時に、</a:t>
            </a:r>
            <a:r>
              <a:rPr lang="en-US" altLang="ja-JP" dirty="0">
                <a:solidFill>
                  <a:schemeClr val="bg1"/>
                </a:solidFill>
              </a:rPr>
              <a:t/>
            </a:r>
            <a:br>
              <a:rPr lang="en-US" altLang="ja-JP" dirty="0">
                <a:solidFill>
                  <a:schemeClr val="bg1"/>
                </a:solidFill>
              </a:rPr>
            </a:br>
            <a:r>
              <a:rPr lang="ja-JP" altLang="en-US" dirty="0">
                <a:solidFill>
                  <a:schemeClr val="bg1"/>
                </a:solidFill>
              </a:rPr>
              <a:t>音楽以外のテーマを</a:t>
            </a:r>
            <a:r>
              <a:rPr lang="ja-JP" altLang="en-US" u="sng" dirty="0">
                <a:solidFill>
                  <a:schemeClr val="bg1"/>
                </a:solidFill>
              </a:rPr>
              <a:t>必ず</a:t>
            </a:r>
            <a:r>
              <a:rPr lang="ja-JP" altLang="en-US" dirty="0">
                <a:solidFill>
                  <a:schemeClr val="bg1"/>
                </a:solidFill>
              </a:rPr>
              <a:t>盛り込むこと</a:t>
            </a:r>
            <a:r>
              <a:rPr lang="en-US" altLang="ja-JP" dirty="0">
                <a:solidFill>
                  <a:schemeClr val="bg1"/>
                </a:solidFill>
              </a:rPr>
              <a:t/>
            </a:r>
            <a:br>
              <a:rPr lang="en-US" altLang="ja-JP" dirty="0">
                <a:solidFill>
                  <a:schemeClr val="bg1"/>
                </a:solidFill>
              </a:rPr>
            </a:br>
            <a:r>
              <a:rPr lang="ja-JP" altLang="en-US" dirty="0">
                <a:solidFill>
                  <a:schemeClr val="bg1"/>
                </a:solidFill>
              </a:rPr>
              <a:t>（例：音楽とファッションのイベント、音楽と</a:t>
            </a:r>
            <a:r>
              <a:rPr lang="en-US" altLang="ja-JP" smtClean="0">
                <a:solidFill>
                  <a:schemeClr val="bg1"/>
                </a:solidFill>
              </a:rPr>
              <a:t>SDGs</a:t>
            </a:r>
            <a:r>
              <a:rPr lang="ja-JP" altLang="en-US" smtClean="0">
                <a:solidFill>
                  <a:schemeClr val="bg1"/>
                </a:solidFill>
              </a:rPr>
              <a:t>など</a:t>
            </a:r>
            <a:r>
              <a:rPr lang="ja-JP" altLang="en-US" dirty="0">
                <a:solidFill>
                  <a:schemeClr val="bg1"/>
                </a:solidFill>
              </a:rPr>
              <a:t>）</a:t>
            </a:r>
            <a:endParaRPr lang="en-US" altLang="ja-JP" dirty="0">
              <a:solidFill>
                <a:schemeClr val="bg1"/>
              </a:solidFill>
            </a:endParaRPr>
          </a:p>
          <a:p>
            <a:pPr>
              <a:spcBef>
                <a:spcPts val="0"/>
              </a:spcBef>
              <a:spcAft>
                <a:spcPts val="1600"/>
              </a:spcAft>
            </a:pPr>
            <a:r>
              <a:rPr lang="en-US" altLang="ja-JP" dirty="0">
                <a:solidFill>
                  <a:schemeClr val="bg1"/>
                </a:solidFill>
              </a:rPr>
              <a:t>SNS</a:t>
            </a:r>
            <a:r>
              <a:rPr lang="ja-JP" altLang="en-US" dirty="0">
                <a:solidFill>
                  <a:schemeClr val="bg1"/>
                </a:solidFill>
              </a:rPr>
              <a:t>やサブスク、動画サイトの活用、ネット</a:t>
            </a:r>
            <a:r>
              <a:rPr lang="en-US" altLang="ja-JP" dirty="0">
                <a:solidFill>
                  <a:schemeClr val="bg1"/>
                </a:solidFill>
              </a:rPr>
              <a:t>PR</a:t>
            </a:r>
            <a:r>
              <a:rPr lang="ja-JP" altLang="en-US" dirty="0">
                <a:solidFill>
                  <a:schemeClr val="bg1"/>
                </a:solidFill>
              </a:rPr>
              <a:t>企画、</a:t>
            </a:r>
            <a:r>
              <a:rPr lang="en-US" altLang="ja-JP" dirty="0">
                <a:solidFill>
                  <a:schemeClr val="bg1"/>
                </a:solidFill>
              </a:rPr>
              <a:t/>
            </a:r>
            <a:br>
              <a:rPr lang="en-US" altLang="ja-JP" dirty="0">
                <a:solidFill>
                  <a:schemeClr val="bg1"/>
                </a:solidFill>
              </a:rPr>
            </a:br>
            <a:r>
              <a:rPr lang="ja-JP" altLang="en-US" dirty="0">
                <a:solidFill>
                  <a:schemeClr val="bg1"/>
                </a:solidFill>
              </a:rPr>
              <a:t>デジタルアイテムの販売など、 デジタル施策を盛り込むこと</a:t>
            </a:r>
            <a:endParaRPr lang="en-US" altLang="ja-JP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07197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15819311-18B7-468A-934A-6AC1F6903593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正方形/長方形 6">
              <a:extLst>
                <a:ext uri="{FF2B5EF4-FFF2-40B4-BE49-F238E27FC236}">
                  <a16:creationId xmlns:a16="http://schemas.microsoft.com/office/drawing/2014/main" id="{E01E91CD-6045-4B91-966F-08A08E0F7880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25A5EA7A-3A2C-43B1-A5CC-E12952BCFCDB}"/>
                </a:ext>
              </a:extLst>
            </p:cNvPr>
            <p:cNvSpPr txBox="1"/>
            <p:nvPr/>
          </p:nvSpPr>
          <p:spPr>
            <a:xfrm>
              <a:off x="2800109" y="6176963"/>
              <a:ext cx="6591782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ja-JP" altLang="en-US" sz="2400" dirty="0">
                  <a:solidFill>
                    <a:schemeClr val="bg1"/>
                  </a:solidFill>
                  <a:ea typeface="+mn-ea"/>
                </a:rPr>
                <a:t>（</a:t>
              </a:r>
              <a:r>
                <a:rPr lang="ja-JP" altLang="en-US" sz="2400" dirty="0">
                  <a:solidFill>
                    <a:schemeClr val="bg1"/>
                  </a:solidFill>
                  <a:ea typeface="ＭＳ Ｐゴシック" panose="020B0600070205080204" pitchFamily="50" charset="-128"/>
                </a:rPr>
                <a:t>提出時には、このページは削除してください</a:t>
              </a:r>
              <a:r>
                <a:rPr kumimoji="1" lang="ja-JP" altLang="en-US" sz="2400" dirty="0">
                  <a:solidFill>
                    <a:schemeClr val="bg1"/>
                  </a:solidFill>
                  <a:ea typeface="+mn-ea"/>
                </a:rPr>
                <a:t>）</a:t>
              </a:r>
              <a:endParaRPr lang="ja-JP" altLang="en-US" sz="2400" dirty="0">
                <a:solidFill>
                  <a:schemeClr val="bg1"/>
                </a:solidFill>
              </a:endParaRPr>
            </a:p>
          </p:txBody>
        </p:sp>
      </p:grpSp>
      <p:sp>
        <p:nvSpPr>
          <p:cNvPr id="2" name="タイトル 1">
            <a:extLst>
              <a:ext uri="{FF2B5EF4-FFF2-40B4-BE49-F238E27FC236}">
                <a16:creationId xmlns:a16="http://schemas.microsoft.com/office/drawing/2014/main" id="{117B48AF-5860-4E0F-9E66-57608C2C52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4400" kern="1200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企画概要</a:t>
            </a:r>
            <a:r>
              <a:rPr lang="ja-JP" altLang="en-US" dirty="0">
                <a:solidFill>
                  <a:schemeClr val="bg1"/>
                </a:solidFill>
              </a:rPr>
              <a:t>の</a:t>
            </a:r>
            <a:r>
              <a:rPr kumimoji="1" lang="ja-JP" altLang="ja-JP" sz="4400" kern="1200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必須項目</a:t>
            </a:r>
            <a:r>
              <a:rPr kumimoji="1" lang="ja-JP" altLang="en-US" sz="4400" kern="1200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（１）</a:t>
            </a:r>
            <a:endParaRPr lang="ja-JP" altLang="ja-JP" sz="4400" dirty="0">
              <a:solidFill>
                <a:schemeClr val="bg1"/>
              </a:solidFill>
              <a:effectLst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18B691F-3707-475E-99A6-55D0C915B1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1600"/>
              </a:spcAft>
            </a:pPr>
            <a:r>
              <a:rPr lang="ja-JP" altLang="ja-JP" dirty="0">
                <a:solidFill>
                  <a:schemeClr val="bg1"/>
                </a:solidFill>
              </a:rPr>
              <a:t>イベントタイトル：</a:t>
            </a:r>
            <a:r>
              <a:rPr lang="en-US" altLang="ja-JP" dirty="0">
                <a:solidFill>
                  <a:schemeClr val="bg1"/>
                </a:solidFill>
              </a:rPr>
              <a:t>20</a:t>
            </a:r>
            <a:r>
              <a:rPr lang="ja-JP" altLang="ja-JP" dirty="0">
                <a:solidFill>
                  <a:schemeClr val="bg1"/>
                </a:solidFill>
              </a:rPr>
              <a:t>文字以内</a:t>
            </a:r>
          </a:p>
          <a:p>
            <a:pPr>
              <a:spcBef>
                <a:spcPts val="0"/>
              </a:spcBef>
              <a:spcAft>
                <a:spcPts val="1600"/>
              </a:spcAft>
            </a:pPr>
            <a:r>
              <a:rPr lang="ja-JP" altLang="ja-JP" dirty="0">
                <a:solidFill>
                  <a:schemeClr val="bg1"/>
                </a:solidFill>
              </a:rPr>
              <a:t>開催日・開催時期</a:t>
            </a:r>
          </a:p>
          <a:p>
            <a:pPr>
              <a:spcBef>
                <a:spcPts val="0"/>
              </a:spcBef>
              <a:spcAft>
                <a:spcPts val="1600"/>
              </a:spcAft>
            </a:pPr>
            <a:r>
              <a:rPr lang="ja-JP" altLang="ja-JP" dirty="0">
                <a:solidFill>
                  <a:schemeClr val="bg1"/>
                </a:solidFill>
              </a:rPr>
              <a:t>会場</a:t>
            </a:r>
            <a:r>
              <a:rPr lang="ja-JP" altLang="en-US" dirty="0">
                <a:solidFill>
                  <a:schemeClr val="bg1"/>
                </a:solidFill>
              </a:rPr>
              <a:t>（フォーマット内の選択肢から選ぶ）</a:t>
            </a:r>
            <a:endParaRPr lang="ja-JP" altLang="ja-JP" dirty="0">
              <a:solidFill>
                <a:schemeClr val="bg1"/>
              </a:solidFill>
            </a:endParaRPr>
          </a:p>
          <a:p>
            <a:pPr fontAlgn="ctr">
              <a:spcBef>
                <a:spcPts val="0"/>
              </a:spcBef>
              <a:spcAft>
                <a:spcPts val="1600"/>
              </a:spcAft>
            </a:pPr>
            <a:r>
              <a:rPr lang="ja-JP" altLang="ja-JP" dirty="0">
                <a:solidFill>
                  <a:schemeClr val="bg1"/>
                </a:solidFill>
              </a:rPr>
              <a:t>客層・ターゲット</a:t>
            </a:r>
            <a:r>
              <a:rPr lang="ja-JP" altLang="en-US" dirty="0">
                <a:solidFill>
                  <a:schemeClr val="bg1"/>
                </a:solidFill>
              </a:rPr>
              <a:t>（年齢、属性など）</a:t>
            </a:r>
            <a:endParaRPr lang="ja-JP" altLang="ja-JP" dirty="0">
              <a:solidFill>
                <a:schemeClr val="bg1"/>
              </a:solidFill>
            </a:endParaRPr>
          </a:p>
          <a:p>
            <a:pPr fontAlgn="ctr">
              <a:spcBef>
                <a:spcPts val="0"/>
              </a:spcBef>
              <a:spcAft>
                <a:spcPts val="1600"/>
              </a:spcAft>
            </a:pPr>
            <a:r>
              <a:rPr lang="ja-JP" altLang="ja-JP">
                <a:solidFill>
                  <a:schemeClr val="bg1"/>
                </a:solidFill>
              </a:rPr>
              <a:t>チケット料金</a:t>
            </a:r>
            <a:r>
              <a:rPr lang="ja-JP" altLang="en-US">
                <a:solidFill>
                  <a:schemeClr val="bg1"/>
                </a:solidFill>
              </a:rPr>
              <a:t>による売上、出演料などの経費、</a:t>
            </a:r>
            <a:r>
              <a:rPr lang="en-US" altLang="ja-JP" dirty="0">
                <a:solidFill>
                  <a:schemeClr val="bg1"/>
                </a:solidFill>
              </a:rPr>
              <a:t/>
            </a:r>
            <a:br>
              <a:rPr lang="en-US" altLang="ja-JP" dirty="0">
                <a:solidFill>
                  <a:schemeClr val="bg1"/>
                </a:solidFill>
              </a:rPr>
            </a:br>
            <a:r>
              <a:rPr lang="ja-JP" altLang="en-US">
                <a:solidFill>
                  <a:schemeClr val="bg1"/>
                </a:solidFill>
              </a:rPr>
              <a:t>売上から経費を除いた利益</a:t>
            </a:r>
            <a:endParaRPr lang="ja-JP" altLang="ja-JP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34300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15819311-18B7-468A-934A-6AC1F6903593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正方形/長方形 6">
              <a:extLst>
                <a:ext uri="{FF2B5EF4-FFF2-40B4-BE49-F238E27FC236}">
                  <a16:creationId xmlns:a16="http://schemas.microsoft.com/office/drawing/2014/main" id="{E01E91CD-6045-4B91-966F-08A08E0F7880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25A5EA7A-3A2C-43B1-A5CC-E12952BCFCDB}"/>
                </a:ext>
              </a:extLst>
            </p:cNvPr>
            <p:cNvSpPr txBox="1"/>
            <p:nvPr/>
          </p:nvSpPr>
          <p:spPr>
            <a:xfrm>
              <a:off x="2800109" y="6176963"/>
              <a:ext cx="6591782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ja-JP" altLang="en-US" sz="2400" dirty="0">
                  <a:solidFill>
                    <a:schemeClr val="bg1"/>
                  </a:solidFill>
                  <a:ea typeface="+mn-ea"/>
                </a:rPr>
                <a:t>（</a:t>
              </a:r>
              <a:r>
                <a:rPr lang="ja-JP" altLang="en-US" sz="2400" dirty="0">
                  <a:solidFill>
                    <a:schemeClr val="bg1"/>
                  </a:solidFill>
                  <a:ea typeface="ＭＳ Ｐゴシック" panose="020B0600070205080204" pitchFamily="50" charset="-128"/>
                </a:rPr>
                <a:t>提出時には、このページは削除してください</a:t>
              </a:r>
              <a:r>
                <a:rPr kumimoji="1" lang="ja-JP" altLang="en-US" sz="2400" dirty="0">
                  <a:solidFill>
                    <a:schemeClr val="bg1"/>
                  </a:solidFill>
                  <a:ea typeface="+mn-ea"/>
                </a:rPr>
                <a:t>）</a:t>
              </a:r>
              <a:endParaRPr lang="ja-JP" altLang="en-US" sz="2400" dirty="0">
                <a:solidFill>
                  <a:schemeClr val="bg1"/>
                </a:solidFill>
              </a:endParaRPr>
            </a:p>
          </p:txBody>
        </p:sp>
      </p:grpSp>
      <p:sp>
        <p:nvSpPr>
          <p:cNvPr id="2" name="タイトル 1">
            <a:extLst>
              <a:ext uri="{FF2B5EF4-FFF2-40B4-BE49-F238E27FC236}">
                <a16:creationId xmlns:a16="http://schemas.microsoft.com/office/drawing/2014/main" id="{117B48AF-5860-4E0F-9E66-57608C2C52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4400" kern="1200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企画概要</a:t>
            </a:r>
            <a:r>
              <a:rPr lang="ja-JP" altLang="en-US" dirty="0">
                <a:solidFill>
                  <a:schemeClr val="bg1"/>
                </a:solidFill>
              </a:rPr>
              <a:t>の</a:t>
            </a:r>
            <a:r>
              <a:rPr kumimoji="1" lang="ja-JP" altLang="ja-JP" sz="4400" kern="1200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必須</a:t>
            </a:r>
            <a:r>
              <a:rPr kumimoji="1" lang="ja-JP" altLang="ja-JP" sz="4400" kern="120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項目</a:t>
            </a:r>
            <a:r>
              <a:rPr kumimoji="1" lang="ja-JP" altLang="en-US" sz="4400" kern="120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（</a:t>
            </a:r>
            <a:r>
              <a:rPr lang="ja-JP" altLang="en-US">
                <a:solidFill>
                  <a:schemeClr val="bg1"/>
                </a:solidFill>
              </a:rPr>
              <a:t>２</a:t>
            </a:r>
            <a:r>
              <a:rPr kumimoji="1" lang="ja-JP" altLang="en-US" sz="4400" kern="120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）</a:t>
            </a:r>
            <a:endParaRPr lang="ja-JP" altLang="ja-JP" sz="4400" dirty="0">
              <a:solidFill>
                <a:schemeClr val="bg1"/>
              </a:solidFill>
              <a:effectLst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18B691F-3707-475E-99A6-55D0C915B1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618076" cy="4351338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1600"/>
              </a:spcAft>
            </a:pPr>
            <a:r>
              <a:rPr lang="ja-JP" altLang="en-US">
                <a:solidFill>
                  <a:schemeClr val="bg1"/>
                </a:solidFill>
              </a:rPr>
              <a:t>出演者の名前：３</a:t>
            </a:r>
            <a:r>
              <a:rPr lang="en-US" altLang="ja-JP" dirty="0">
                <a:solidFill>
                  <a:schemeClr val="bg1"/>
                </a:solidFill>
              </a:rPr>
              <a:t>〜5</a:t>
            </a:r>
            <a:r>
              <a:rPr lang="ja-JP" altLang="en-US">
                <a:solidFill>
                  <a:schemeClr val="bg1"/>
                </a:solidFill>
              </a:rPr>
              <a:t>組、実在のアーティストを選んでください</a:t>
            </a:r>
            <a:endParaRPr lang="en-US" altLang="ja-JP" dirty="0">
              <a:solidFill>
                <a:schemeClr val="bg1"/>
              </a:solidFill>
            </a:endParaRPr>
          </a:p>
          <a:p>
            <a:pPr>
              <a:spcBef>
                <a:spcPts val="0"/>
              </a:spcBef>
              <a:spcAft>
                <a:spcPts val="1600"/>
              </a:spcAft>
            </a:pPr>
            <a:r>
              <a:rPr lang="ja-JP" altLang="en-US">
                <a:solidFill>
                  <a:schemeClr val="bg1"/>
                </a:solidFill>
              </a:rPr>
              <a:t>各出演者の公式サイト</a:t>
            </a:r>
            <a:r>
              <a:rPr lang="en-US" altLang="ja-JP" dirty="0">
                <a:solidFill>
                  <a:schemeClr val="bg1"/>
                </a:solidFill>
              </a:rPr>
              <a:t>URL</a:t>
            </a:r>
            <a:endParaRPr lang="ja-JP" altLang="ja-JP">
              <a:solidFill>
                <a:schemeClr val="bg1"/>
              </a:solidFill>
            </a:endParaRPr>
          </a:p>
          <a:p>
            <a:pPr>
              <a:spcBef>
                <a:spcPts val="0"/>
              </a:spcBef>
              <a:spcAft>
                <a:spcPts val="1600"/>
              </a:spcAft>
            </a:pPr>
            <a:r>
              <a:rPr lang="ja-JP" altLang="en-US">
                <a:solidFill>
                  <a:schemeClr val="bg1"/>
                </a:solidFill>
              </a:rPr>
              <a:t>キャスティングの狙い：</a:t>
            </a:r>
            <a:r>
              <a:rPr lang="en-US" altLang="ja-JP" dirty="0">
                <a:solidFill>
                  <a:schemeClr val="bg1"/>
                </a:solidFill>
              </a:rPr>
              <a:t/>
            </a:r>
            <a:br>
              <a:rPr lang="en-US" altLang="ja-JP" dirty="0">
                <a:solidFill>
                  <a:schemeClr val="bg1"/>
                </a:solidFill>
              </a:rPr>
            </a:br>
            <a:r>
              <a:rPr lang="ja-JP" altLang="en-US">
                <a:solidFill>
                  <a:schemeClr val="bg1"/>
                </a:solidFill>
              </a:rPr>
              <a:t>これらのアーティストを選んだ理由とテーマとの関連性など</a:t>
            </a:r>
            <a:endParaRPr lang="en-US" altLang="ja-JP" dirty="0">
              <a:solidFill>
                <a:schemeClr val="bg1"/>
              </a:solidFill>
            </a:endParaRPr>
          </a:p>
          <a:p>
            <a:pPr>
              <a:spcBef>
                <a:spcPts val="0"/>
              </a:spcBef>
              <a:spcAft>
                <a:spcPts val="1600"/>
              </a:spcAft>
            </a:pPr>
            <a:r>
              <a:rPr lang="ja-JP" altLang="en-US">
                <a:solidFill>
                  <a:schemeClr val="bg1"/>
                </a:solidFill>
              </a:rPr>
              <a:t>音楽以外のテーマの説明：</a:t>
            </a:r>
            <a:r>
              <a:rPr lang="en-US" altLang="ja-JP" dirty="0">
                <a:solidFill>
                  <a:schemeClr val="bg1"/>
                </a:solidFill>
              </a:rPr>
              <a:t/>
            </a:r>
            <a:br>
              <a:rPr lang="en-US" altLang="ja-JP" dirty="0">
                <a:solidFill>
                  <a:schemeClr val="bg1"/>
                </a:solidFill>
              </a:rPr>
            </a:br>
            <a:r>
              <a:rPr lang="ja-JP" altLang="en-US">
                <a:solidFill>
                  <a:schemeClr val="bg1"/>
                </a:solidFill>
              </a:rPr>
              <a:t>なぜこのテーマを盛り込むのか、社会への意義・影響は？</a:t>
            </a:r>
            <a:endParaRPr lang="en-US" altLang="ja-JP" dirty="0">
              <a:solidFill>
                <a:schemeClr val="bg1"/>
              </a:solidFill>
            </a:endParaRPr>
          </a:p>
          <a:p>
            <a:pPr>
              <a:spcBef>
                <a:spcPts val="0"/>
              </a:spcBef>
              <a:spcAft>
                <a:spcPts val="1600"/>
              </a:spcAft>
            </a:pPr>
            <a:r>
              <a:rPr lang="ja-JP" altLang="en-US">
                <a:solidFill>
                  <a:schemeClr val="bg1"/>
                </a:solidFill>
              </a:rPr>
              <a:t>デジタル施策の説明</a:t>
            </a:r>
            <a:endParaRPr lang="en-US" altLang="ja-JP" dirty="0">
              <a:solidFill>
                <a:schemeClr val="bg1"/>
              </a:solidFill>
            </a:endParaRPr>
          </a:p>
          <a:p>
            <a:pPr>
              <a:spcBef>
                <a:spcPts val="0"/>
              </a:spcBef>
              <a:spcAft>
                <a:spcPts val="1600"/>
              </a:spcAft>
            </a:pPr>
            <a:endParaRPr lang="en-US" altLang="ja-JP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00474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15819311-18B7-468A-934A-6AC1F6903593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正方形/長方形 6">
              <a:extLst>
                <a:ext uri="{FF2B5EF4-FFF2-40B4-BE49-F238E27FC236}">
                  <a16:creationId xmlns:a16="http://schemas.microsoft.com/office/drawing/2014/main" id="{E01E91CD-6045-4B91-966F-08A08E0F7880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25A5EA7A-3A2C-43B1-A5CC-E12952BCFCDB}"/>
                </a:ext>
              </a:extLst>
            </p:cNvPr>
            <p:cNvSpPr txBox="1"/>
            <p:nvPr/>
          </p:nvSpPr>
          <p:spPr>
            <a:xfrm>
              <a:off x="2800109" y="6176963"/>
              <a:ext cx="6591782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ja-JP" altLang="en-US" sz="2400" dirty="0">
                  <a:solidFill>
                    <a:schemeClr val="bg1"/>
                  </a:solidFill>
                  <a:ea typeface="+mn-ea"/>
                </a:rPr>
                <a:t>（</a:t>
              </a:r>
              <a:r>
                <a:rPr lang="ja-JP" altLang="en-US" sz="2400" dirty="0">
                  <a:solidFill>
                    <a:schemeClr val="bg1"/>
                  </a:solidFill>
                  <a:ea typeface="ＭＳ Ｐゴシック" panose="020B0600070205080204" pitchFamily="50" charset="-128"/>
                </a:rPr>
                <a:t>提出時には、このページは削除してください</a:t>
              </a:r>
              <a:r>
                <a:rPr kumimoji="1" lang="ja-JP" altLang="en-US" sz="2400" dirty="0">
                  <a:solidFill>
                    <a:schemeClr val="bg1"/>
                  </a:solidFill>
                  <a:ea typeface="+mn-ea"/>
                </a:rPr>
                <a:t>）</a:t>
              </a:r>
              <a:endParaRPr lang="ja-JP" altLang="en-US" sz="2400" dirty="0">
                <a:solidFill>
                  <a:schemeClr val="bg1"/>
                </a:solidFill>
              </a:endParaRPr>
            </a:p>
          </p:txBody>
        </p:sp>
      </p:grpSp>
      <p:sp>
        <p:nvSpPr>
          <p:cNvPr id="2" name="タイトル 1">
            <a:extLst>
              <a:ext uri="{FF2B5EF4-FFF2-40B4-BE49-F238E27FC236}">
                <a16:creationId xmlns:a16="http://schemas.microsoft.com/office/drawing/2014/main" id="{117B48AF-5860-4E0F-9E66-57608C2C52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4400" kern="1200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企画概要</a:t>
            </a:r>
            <a:r>
              <a:rPr lang="ja-JP" altLang="en-US" dirty="0">
                <a:solidFill>
                  <a:schemeClr val="bg1"/>
                </a:solidFill>
              </a:rPr>
              <a:t>の</a:t>
            </a:r>
            <a:r>
              <a:rPr kumimoji="1" lang="ja-JP" altLang="ja-JP" sz="4400" kern="1200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必須</a:t>
            </a:r>
            <a:r>
              <a:rPr kumimoji="1" lang="ja-JP" altLang="ja-JP" sz="4400" kern="120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項目</a:t>
            </a:r>
            <a:r>
              <a:rPr kumimoji="1" lang="ja-JP" altLang="en-US" sz="4400" kern="120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（</a:t>
            </a:r>
            <a:r>
              <a:rPr lang="ja-JP" altLang="en-US">
                <a:solidFill>
                  <a:schemeClr val="bg1"/>
                </a:solidFill>
              </a:rPr>
              <a:t>２</a:t>
            </a:r>
            <a:r>
              <a:rPr kumimoji="1" lang="ja-JP" altLang="en-US" sz="4400" kern="120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）</a:t>
            </a:r>
            <a:endParaRPr lang="ja-JP" altLang="ja-JP" sz="4400" dirty="0">
              <a:solidFill>
                <a:schemeClr val="bg1"/>
              </a:solidFill>
              <a:effectLst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18B691F-3707-475E-99A6-55D0C915B1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618076" cy="435133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</a:pPr>
            <a:r>
              <a:rPr kumimoji="1" lang="ja-JP" altLang="ja-JP" sz="2800" kern="120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主要な宣伝方法</a:t>
            </a:r>
            <a:r>
              <a:rPr kumimoji="1" lang="ja-JP" altLang="en-US" sz="2800" kern="120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や</a:t>
            </a:r>
            <a:r>
              <a:rPr kumimoji="1" lang="ja-JP" altLang="ja-JP" sz="2800" kern="120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、</a:t>
            </a:r>
            <a:r>
              <a:rPr lang="ja-JP" altLang="en-US">
                <a:solidFill>
                  <a:schemeClr val="bg1"/>
                </a:solidFill>
                <a:effectLst/>
              </a:rPr>
              <a:t>このライブイベントを広報するための</a:t>
            </a:r>
            <a:r>
              <a:rPr lang="en-US" altLang="ja-JP" dirty="0">
                <a:solidFill>
                  <a:schemeClr val="bg1"/>
                </a:solidFill>
                <a:effectLst/>
              </a:rPr>
              <a:t/>
            </a:r>
            <a:br>
              <a:rPr lang="en-US" altLang="ja-JP" dirty="0">
                <a:solidFill>
                  <a:schemeClr val="bg1"/>
                </a:solidFill>
                <a:effectLst/>
              </a:rPr>
            </a:br>
            <a:r>
              <a:rPr lang="ja-JP" altLang="en-US">
                <a:solidFill>
                  <a:schemeClr val="bg1"/>
                </a:solidFill>
                <a:effectLst/>
              </a:rPr>
              <a:t>デジタル施策と、</a:t>
            </a:r>
            <a:r>
              <a:rPr kumimoji="1" lang="en-US" altLang="ja-JP" sz="2800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SNS</a:t>
            </a:r>
            <a:r>
              <a:rPr kumimoji="1" lang="ja-JP" altLang="ja-JP" sz="2800" kern="120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で拡散するための</a:t>
            </a:r>
            <a:r>
              <a:rPr kumimoji="1" lang="ja-JP" altLang="en-US" sz="2800" kern="120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アイデア</a:t>
            </a:r>
            <a:endParaRPr kumimoji="1" lang="en-US" altLang="ja-JP" sz="2800" kern="1200" dirty="0">
              <a:solidFill>
                <a:schemeClr val="bg1"/>
              </a:solidFill>
              <a:effectLst/>
              <a:latin typeface="+mn-lt"/>
              <a:ea typeface="+mn-ea"/>
              <a:cs typeface="+mn-cs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</a:pPr>
            <a:r>
              <a:rPr lang="ja-JP" altLang="en-US">
                <a:solidFill>
                  <a:schemeClr val="bg1"/>
                </a:solidFill>
              </a:rPr>
              <a:t>実現性について言及：実現するには、費用以外に</a:t>
            </a:r>
            <a:r>
              <a:rPr lang="en-US" altLang="ja-JP" dirty="0">
                <a:solidFill>
                  <a:schemeClr val="bg1"/>
                </a:solidFill>
              </a:rPr>
              <a:t/>
            </a:r>
            <a:br>
              <a:rPr lang="en-US" altLang="ja-JP" dirty="0">
                <a:solidFill>
                  <a:schemeClr val="bg1"/>
                </a:solidFill>
              </a:rPr>
            </a:br>
            <a:r>
              <a:rPr lang="ja-JP" altLang="en-US">
                <a:solidFill>
                  <a:schemeClr val="bg1"/>
                </a:solidFill>
              </a:rPr>
              <a:t>どのようなことが必要か、理由を自分なりに説明</a:t>
            </a:r>
            <a:endParaRPr kumimoji="1" lang="en-US" altLang="ja-JP" sz="2800" kern="1200" dirty="0">
              <a:solidFill>
                <a:schemeClr val="bg1"/>
              </a:solidFill>
              <a:effectLst/>
              <a:latin typeface="+mn-lt"/>
              <a:ea typeface="+mn-ea"/>
              <a:cs typeface="+mn-cs"/>
            </a:endParaRPr>
          </a:p>
          <a:p>
            <a:pPr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</a:pPr>
            <a:r>
              <a:rPr kumimoji="1" lang="ja-JP" altLang="ja-JP" sz="2800" kern="120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その他、アピール</a:t>
            </a:r>
            <a:r>
              <a:rPr lang="en-US" altLang="ja-JP" dirty="0">
                <a:solidFill>
                  <a:schemeClr val="bg1"/>
                </a:solidFill>
              </a:rPr>
              <a:t/>
            </a:r>
            <a:br>
              <a:rPr lang="en-US" altLang="ja-JP" dirty="0">
                <a:solidFill>
                  <a:schemeClr val="bg1"/>
                </a:solidFill>
              </a:rPr>
            </a:br>
            <a:r>
              <a:rPr lang="ja-JP" altLang="en-US">
                <a:solidFill>
                  <a:schemeClr val="bg1"/>
                </a:solidFill>
              </a:rPr>
              <a:t>─</a:t>
            </a:r>
            <a:r>
              <a:rPr lang="en-US" altLang="ja-JP" dirty="0">
                <a:solidFill>
                  <a:schemeClr val="bg1"/>
                </a:solidFill>
              </a:rPr>
              <a:t> </a:t>
            </a:r>
            <a:r>
              <a:rPr lang="ja-JP" altLang="en-US">
                <a:solidFill>
                  <a:schemeClr val="bg1"/>
                </a:solidFill>
              </a:rPr>
              <a:t>テーマや</a:t>
            </a:r>
            <a:r>
              <a:rPr kumimoji="1" lang="ja-JP" altLang="ja-JP" sz="2800" kern="120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演出の新規性、独自性など</a:t>
            </a:r>
            <a:r>
              <a:rPr kumimoji="1" lang="en-US" altLang="ja-JP" sz="2800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kumimoji="1" lang="en-US" altLang="ja-JP" sz="2800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</a:br>
            <a:r>
              <a:rPr kumimoji="1" lang="ja-JP" altLang="en-US" sz="2800" kern="120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　</a:t>
            </a:r>
            <a:r>
              <a:rPr kumimoji="1" lang="en-US" altLang="ja-JP" sz="2800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※</a:t>
            </a:r>
            <a:r>
              <a:rPr kumimoji="1" lang="ja-JP" altLang="ja-JP" sz="2800" kern="120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大がかりな演出を行う場合は、そのコスト</a:t>
            </a:r>
            <a:r>
              <a:rPr kumimoji="1" lang="ja-JP" altLang="en-US" sz="2800" kern="120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についても言及</a:t>
            </a:r>
            <a:endParaRPr lang="ja-JP" altLang="ja-JP"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4134014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3B40175A-F278-4C36-8DCE-F4073CEBA051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5" name="正方形/長方形 4">
              <a:extLst>
                <a:ext uri="{FF2B5EF4-FFF2-40B4-BE49-F238E27FC236}">
                  <a16:creationId xmlns:a16="http://schemas.microsoft.com/office/drawing/2014/main" id="{BB3D81B5-511C-457E-951E-F856818E04AD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27F533D-5DA0-46EF-B882-9FA2137B2B15}"/>
                </a:ext>
              </a:extLst>
            </p:cNvPr>
            <p:cNvSpPr txBox="1"/>
            <p:nvPr/>
          </p:nvSpPr>
          <p:spPr>
            <a:xfrm>
              <a:off x="2800109" y="6176963"/>
              <a:ext cx="6591782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ja-JP" altLang="en-US" sz="2400" dirty="0">
                  <a:solidFill>
                    <a:schemeClr val="bg1"/>
                  </a:solidFill>
                  <a:ea typeface="+mn-ea"/>
                </a:rPr>
                <a:t>（</a:t>
              </a:r>
              <a:r>
                <a:rPr lang="ja-JP" altLang="en-US" sz="2400" dirty="0">
                  <a:solidFill>
                    <a:schemeClr val="bg1"/>
                  </a:solidFill>
                  <a:ea typeface="ＭＳ Ｐゴシック" panose="020B0600070205080204" pitchFamily="50" charset="-128"/>
                </a:rPr>
                <a:t>提出時には、このページは削除してください</a:t>
              </a:r>
              <a:r>
                <a:rPr kumimoji="1" lang="ja-JP" altLang="en-US" sz="2400" dirty="0">
                  <a:solidFill>
                    <a:schemeClr val="bg1"/>
                  </a:solidFill>
                  <a:ea typeface="+mn-ea"/>
                </a:rPr>
                <a:t>）</a:t>
              </a:r>
              <a:endParaRPr lang="ja-JP" altLang="en-US" sz="2400" dirty="0">
                <a:solidFill>
                  <a:schemeClr val="bg1"/>
                </a:solidFill>
              </a:endParaRPr>
            </a:p>
          </p:txBody>
        </p:sp>
      </p:grpSp>
      <p:sp>
        <p:nvSpPr>
          <p:cNvPr id="2" name="タイトル 1">
            <a:extLst>
              <a:ext uri="{FF2B5EF4-FFF2-40B4-BE49-F238E27FC236}">
                <a16:creationId xmlns:a16="http://schemas.microsoft.com/office/drawing/2014/main" id="{D5B2266B-BD18-4FEE-AF56-4C7721F0AF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sz="4000" kern="120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企画概要</a:t>
            </a:r>
            <a:r>
              <a:rPr lang="ja-JP" altLang="en-US" sz="4000">
                <a:solidFill>
                  <a:schemeClr val="bg1"/>
                </a:solidFill>
              </a:rPr>
              <a:t>についての注意点</a:t>
            </a:r>
            <a:endParaRPr lang="ja-JP" altLang="en-US" sz="3200" dirty="0">
              <a:solidFill>
                <a:schemeClr val="bg1"/>
              </a:solidFill>
              <a:latin typeface="MS PGothic" panose="020B0600070205080204" pitchFamily="34" charset="-128"/>
              <a:ea typeface="MS PGothic" panose="020B0600070205080204" pitchFamily="34" charset="-128"/>
            </a:endParaRPr>
          </a:p>
        </p:txBody>
      </p:sp>
      <p:sp>
        <p:nvSpPr>
          <p:cNvPr id="9" name="コンテンツ プレースホルダー 8">
            <a:extLst>
              <a:ext uri="{FF2B5EF4-FFF2-40B4-BE49-F238E27FC236}">
                <a16:creationId xmlns:a16="http://schemas.microsoft.com/office/drawing/2014/main" id="{C0F19269-6FA5-4B71-8166-438895C3FD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</a:pPr>
            <a:r>
              <a:rPr lang="ja-JP" altLang="en-US">
                <a:solidFill>
                  <a:schemeClr val="bg1"/>
                </a:solidFill>
              </a:rPr>
              <a:t>会場の規模と、出演者の動員能力に大きな差がある場合、</a:t>
            </a:r>
            <a:r>
              <a:rPr lang="en-US" altLang="ja-JP" dirty="0">
                <a:solidFill>
                  <a:schemeClr val="bg1"/>
                </a:solidFill>
              </a:rPr>
              <a:t/>
            </a:r>
            <a:br>
              <a:rPr lang="en-US" altLang="ja-JP" dirty="0">
                <a:solidFill>
                  <a:schemeClr val="bg1"/>
                </a:solidFill>
              </a:rPr>
            </a:br>
            <a:r>
              <a:rPr lang="ja-JP" altLang="en-US">
                <a:solidFill>
                  <a:schemeClr val="bg1"/>
                </a:solidFill>
              </a:rPr>
              <a:t>その差を埋められる理由について、</a:t>
            </a:r>
            <a:r>
              <a:rPr lang="en-US" altLang="ja-JP" dirty="0">
                <a:solidFill>
                  <a:schemeClr val="bg1"/>
                </a:solidFill>
              </a:rPr>
              <a:t/>
            </a:r>
            <a:br>
              <a:rPr lang="en-US" altLang="ja-JP" dirty="0">
                <a:solidFill>
                  <a:schemeClr val="bg1"/>
                </a:solidFill>
              </a:rPr>
            </a:br>
            <a:r>
              <a:rPr lang="ja-JP" altLang="en-US">
                <a:solidFill>
                  <a:schemeClr val="bg1"/>
                </a:solidFill>
              </a:rPr>
              <a:t>あなたの考えを説明してください</a:t>
            </a:r>
            <a:endParaRPr lang="en-US" altLang="ja-JP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</a:pPr>
            <a:r>
              <a:rPr lang="ja-JP" altLang="en-US">
                <a:solidFill>
                  <a:schemeClr val="bg1"/>
                </a:solidFill>
              </a:rPr>
              <a:t>配信ライブを実施する場合、集客数の見込みについて</a:t>
            </a:r>
            <a:r>
              <a:rPr lang="en-US" altLang="ja-JP" dirty="0">
                <a:solidFill>
                  <a:schemeClr val="bg1"/>
                </a:solidFill>
              </a:rPr>
              <a:t/>
            </a:r>
            <a:br>
              <a:rPr lang="en-US" altLang="ja-JP" dirty="0">
                <a:solidFill>
                  <a:schemeClr val="bg1"/>
                </a:solidFill>
              </a:rPr>
            </a:br>
            <a:r>
              <a:rPr lang="ja-JP" altLang="en-US">
                <a:solidFill>
                  <a:schemeClr val="bg1"/>
                </a:solidFill>
              </a:rPr>
              <a:t>どのような理由、根拠で考えたか</a:t>
            </a:r>
            <a:r>
              <a:rPr lang="en-US" altLang="ja-JP" dirty="0">
                <a:solidFill>
                  <a:schemeClr val="bg1"/>
                </a:solidFill>
              </a:rPr>
              <a:t/>
            </a:r>
            <a:br>
              <a:rPr lang="en-US" altLang="ja-JP" dirty="0">
                <a:solidFill>
                  <a:schemeClr val="bg1"/>
                </a:solidFill>
              </a:rPr>
            </a:br>
            <a:r>
              <a:rPr lang="ja-JP" altLang="en-US">
                <a:solidFill>
                  <a:schemeClr val="bg1"/>
                </a:solidFill>
              </a:rPr>
              <a:t>あなたの考えを説明してください</a:t>
            </a:r>
            <a:endParaRPr lang="en-US" altLang="ja-JP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71293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3B40175A-F278-4C36-8DCE-F4073CEBA051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5" name="正方形/長方形 4">
              <a:extLst>
                <a:ext uri="{FF2B5EF4-FFF2-40B4-BE49-F238E27FC236}">
                  <a16:creationId xmlns:a16="http://schemas.microsoft.com/office/drawing/2014/main" id="{BB3D81B5-511C-457E-951E-F856818E04AD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27F533D-5DA0-46EF-B882-9FA2137B2B15}"/>
                </a:ext>
              </a:extLst>
            </p:cNvPr>
            <p:cNvSpPr txBox="1"/>
            <p:nvPr/>
          </p:nvSpPr>
          <p:spPr>
            <a:xfrm>
              <a:off x="2800109" y="6176963"/>
              <a:ext cx="6591782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ja-JP" altLang="en-US" sz="2400" dirty="0">
                  <a:solidFill>
                    <a:schemeClr val="bg1"/>
                  </a:solidFill>
                  <a:ea typeface="+mn-ea"/>
                </a:rPr>
                <a:t>（</a:t>
              </a:r>
              <a:r>
                <a:rPr lang="ja-JP" altLang="en-US" sz="2400" dirty="0">
                  <a:solidFill>
                    <a:schemeClr val="bg1"/>
                  </a:solidFill>
                  <a:ea typeface="ＭＳ Ｐゴシック" panose="020B0600070205080204" pitchFamily="50" charset="-128"/>
                </a:rPr>
                <a:t>提出時には、このページは削除してください</a:t>
              </a:r>
              <a:r>
                <a:rPr kumimoji="1" lang="ja-JP" altLang="en-US" sz="2400" dirty="0">
                  <a:solidFill>
                    <a:schemeClr val="bg1"/>
                  </a:solidFill>
                  <a:ea typeface="+mn-ea"/>
                </a:rPr>
                <a:t>）</a:t>
              </a:r>
              <a:endParaRPr lang="ja-JP" altLang="en-US" sz="2400" dirty="0">
                <a:solidFill>
                  <a:schemeClr val="bg1"/>
                </a:solidFill>
              </a:endParaRPr>
            </a:p>
          </p:txBody>
        </p:sp>
      </p:grpSp>
      <p:sp>
        <p:nvSpPr>
          <p:cNvPr id="2" name="タイトル 1">
            <a:extLst>
              <a:ext uri="{FF2B5EF4-FFF2-40B4-BE49-F238E27FC236}">
                <a16:creationId xmlns:a16="http://schemas.microsoft.com/office/drawing/2014/main" id="{D5B2266B-BD18-4FEE-AF56-4C7721F0AF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sz="4000">
                <a:solidFill>
                  <a:schemeClr val="bg1"/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注意事項</a:t>
            </a:r>
            <a:endParaRPr lang="ja-JP" altLang="en-US" sz="3200" dirty="0">
              <a:solidFill>
                <a:schemeClr val="bg1"/>
              </a:solidFill>
              <a:latin typeface="MS PGothic" panose="020B0600070205080204" pitchFamily="34" charset="-128"/>
              <a:ea typeface="MS PGothic" panose="020B0600070205080204" pitchFamily="34" charset="-128"/>
            </a:endParaRPr>
          </a:p>
        </p:txBody>
      </p:sp>
      <p:sp>
        <p:nvSpPr>
          <p:cNvPr id="9" name="コンテンツ プレースホルダー 8">
            <a:extLst>
              <a:ext uri="{FF2B5EF4-FFF2-40B4-BE49-F238E27FC236}">
                <a16:creationId xmlns:a16="http://schemas.microsoft.com/office/drawing/2014/main" id="{C0F19269-6FA5-4B71-8166-438895C3FD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ja-JP" altLang="en-US" sz="3200" dirty="0">
                <a:solidFill>
                  <a:schemeClr val="bg1"/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以降のページに記載</a:t>
            </a:r>
            <a:r>
              <a:rPr lang="ja-JP" altLang="en-US" sz="3200">
                <a:solidFill>
                  <a:schemeClr val="bg1"/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されている各種</a:t>
            </a:r>
            <a:r>
              <a:rPr lang="ja-JP" altLang="en-US" sz="3200" dirty="0">
                <a:solidFill>
                  <a:schemeClr val="bg1"/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項目を、すべて埋めて</a:t>
            </a:r>
            <a:r>
              <a:rPr lang="en-US" altLang="ja-JP" sz="3200" dirty="0">
                <a:solidFill>
                  <a:schemeClr val="bg1"/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/>
            </a:r>
            <a:br>
              <a:rPr lang="en-US" altLang="ja-JP" sz="3200" dirty="0">
                <a:solidFill>
                  <a:schemeClr val="bg1"/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</a:br>
            <a:r>
              <a:rPr lang="ja-JP" altLang="en-US" sz="3200">
                <a:solidFill>
                  <a:schemeClr val="bg1"/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イベント</a:t>
            </a:r>
            <a:r>
              <a:rPr lang="ja-JP" altLang="en-US" sz="3200" dirty="0">
                <a:solidFill>
                  <a:schemeClr val="bg1"/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の概要説明を作成してください。</a:t>
            </a:r>
            <a:endParaRPr lang="en-US" altLang="ja-JP" sz="3200" dirty="0">
              <a:solidFill>
                <a:schemeClr val="bg1"/>
              </a:solidFill>
              <a:latin typeface="MS PGothic" panose="020B0600070205080204" pitchFamily="34" charset="-128"/>
              <a:ea typeface="MS PGothic" panose="020B0600070205080204" pitchFamily="34" charset="-128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ja-JP" altLang="en-US" sz="3200" dirty="0">
                <a:solidFill>
                  <a:schemeClr val="bg1"/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ページの順番や、デザインは変更可能です。</a:t>
            </a:r>
            <a:r>
              <a:rPr lang="en-US" altLang="ja-JP" sz="3200" dirty="0">
                <a:solidFill>
                  <a:schemeClr val="bg1"/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/>
            </a:r>
            <a:br>
              <a:rPr lang="en-US" altLang="ja-JP" sz="3200" dirty="0">
                <a:solidFill>
                  <a:schemeClr val="bg1"/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</a:br>
            <a:r>
              <a:rPr lang="ja-JP" altLang="en-US" sz="3200">
                <a:solidFill>
                  <a:schemeClr val="bg1"/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また、ページ枚数</a:t>
            </a:r>
            <a:r>
              <a:rPr lang="ja-JP" altLang="en-US" sz="3200" dirty="0">
                <a:solidFill>
                  <a:schemeClr val="bg1"/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の追加も</a:t>
            </a:r>
            <a:r>
              <a:rPr lang="ja-JP" altLang="en-US" sz="3200">
                <a:solidFill>
                  <a:schemeClr val="bg1"/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可能です。</a:t>
            </a:r>
            <a:endParaRPr lang="en-US" altLang="ja-JP" sz="3200" dirty="0">
              <a:solidFill>
                <a:schemeClr val="bg1"/>
              </a:solidFill>
              <a:latin typeface="MS PGothic" panose="020B0600070205080204" pitchFamily="34" charset="-128"/>
              <a:ea typeface="MS PGothic" panose="020B0600070205080204" pitchFamily="34" charset="-128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kumimoji="1" lang="ja-JP" altLang="en-US" sz="3200" kern="1200">
                <a:solidFill>
                  <a:schemeClr val="bg1"/>
                </a:solidFill>
                <a:effectLst/>
                <a:latin typeface="MS PGothic" panose="020B0600070205080204" pitchFamily="34" charset="-128"/>
                <a:ea typeface="MS PGothic" panose="020B0600070205080204" pitchFamily="34" charset="-128"/>
              </a:rPr>
              <a:t>必須項目の</a:t>
            </a:r>
            <a:r>
              <a:rPr kumimoji="1" lang="ja-JP" altLang="ja-JP" sz="3200" kern="1200">
                <a:solidFill>
                  <a:schemeClr val="bg1"/>
                </a:solidFill>
                <a:effectLst/>
                <a:latin typeface="MS PGothic" panose="020B0600070205080204" pitchFamily="34" charset="-128"/>
                <a:ea typeface="MS PGothic" panose="020B0600070205080204" pitchFamily="34" charset="-128"/>
              </a:rPr>
              <a:t>明示</a:t>
            </a:r>
            <a:r>
              <a:rPr kumimoji="1" lang="ja-JP" altLang="en-US" sz="3200" kern="1200">
                <a:solidFill>
                  <a:schemeClr val="bg1"/>
                </a:solidFill>
                <a:effectLst/>
                <a:latin typeface="MS PGothic" panose="020B0600070205080204" pitchFamily="34" charset="-128"/>
                <a:ea typeface="MS PGothic" panose="020B0600070205080204" pitchFamily="34" charset="-128"/>
              </a:rPr>
              <a:t>を含め</a:t>
            </a:r>
            <a:r>
              <a:rPr kumimoji="1" lang="ja-JP" altLang="ja-JP" sz="3200" kern="1200">
                <a:solidFill>
                  <a:schemeClr val="bg1"/>
                </a:solidFill>
                <a:effectLst/>
                <a:latin typeface="MS PGothic" panose="020B0600070205080204" pitchFamily="34" charset="-128"/>
                <a:ea typeface="MS PGothic" panose="020B0600070205080204" pitchFamily="34" charset="-128"/>
              </a:rPr>
              <a:t>、</a:t>
            </a:r>
            <a:r>
              <a:rPr kumimoji="1" lang="ja-JP" altLang="en-US" sz="3200" kern="1200">
                <a:solidFill>
                  <a:schemeClr val="bg1"/>
                </a:solidFill>
                <a:effectLst/>
                <a:latin typeface="MS PGothic" panose="020B0600070205080204" pitchFamily="34" charset="-128"/>
                <a:ea typeface="MS PGothic" panose="020B0600070205080204" pitchFamily="34" charset="-128"/>
              </a:rPr>
              <a:t>５分以上７分以内で</a:t>
            </a:r>
            <a:r>
              <a:rPr kumimoji="1" lang="en-US" altLang="ja-JP" sz="3200" kern="1200" dirty="0">
                <a:solidFill>
                  <a:schemeClr val="bg1"/>
                </a:solidFill>
                <a:effectLst/>
                <a:latin typeface="MS PGothic" panose="020B0600070205080204" pitchFamily="34" charset="-128"/>
                <a:ea typeface="MS PGothic" panose="020B0600070205080204" pitchFamily="34" charset="-128"/>
              </a:rPr>
              <a:t/>
            </a:r>
            <a:br>
              <a:rPr kumimoji="1" lang="en-US" altLang="ja-JP" sz="3200" kern="1200" dirty="0">
                <a:solidFill>
                  <a:schemeClr val="bg1"/>
                </a:solidFill>
                <a:effectLst/>
                <a:latin typeface="MS PGothic" panose="020B0600070205080204" pitchFamily="34" charset="-128"/>
                <a:ea typeface="MS PGothic" panose="020B0600070205080204" pitchFamily="34" charset="-128"/>
              </a:rPr>
            </a:br>
            <a:r>
              <a:rPr kumimoji="1" lang="ja-JP" altLang="en-US" sz="3200" kern="1200">
                <a:solidFill>
                  <a:schemeClr val="bg1"/>
                </a:solidFill>
                <a:effectLst/>
                <a:latin typeface="MS PGothic" panose="020B0600070205080204" pitchFamily="34" charset="-128"/>
                <a:ea typeface="MS PGothic" panose="020B0600070205080204" pitchFamily="34" charset="-128"/>
              </a:rPr>
              <a:t>プレゼンテーションを行っていただきます</a:t>
            </a:r>
            <a:r>
              <a:rPr lang="ja-JP" altLang="en-US" sz="3200">
                <a:solidFill>
                  <a:schemeClr val="bg1"/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。</a:t>
            </a:r>
            <a:endParaRPr lang="en-US" altLang="ja-JP" sz="3200" dirty="0">
              <a:solidFill>
                <a:schemeClr val="bg1"/>
              </a:solidFill>
              <a:latin typeface="MS PGothic" panose="020B0600070205080204" pitchFamily="34" charset="-128"/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589766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7046DF6-D133-40D1-BB14-8C03B0950F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sz="4000" dirty="0">
                <a:latin typeface="+mn-ea"/>
                <a:ea typeface="+mn-ea"/>
              </a:rPr>
              <a:t>イベントタイトル（</a:t>
            </a:r>
            <a:r>
              <a:rPr kumimoji="1" lang="en-US" altLang="ja-JP" sz="4000" dirty="0">
                <a:latin typeface="+mn-ea"/>
                <a:ea typeface="+mn-ea"/>
              </a:rPr>
              <a:t>20</a:t>
            </a:r>
            <a:r>
              <a:rPr kumimoji="1" lang="ja-JP" altLang="en-US" sz="4000" dirty="0">
                <a:latin typeface="+mn-ea"/>
                <a:ea typeface="+mn-ea"/>
              </a:rPr>
              <a:t>文字以内）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D84665D-678B-4DED-BDB0-C0C3C54257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96458"/>
            <a:ext cx="10144760" cy="2569028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ja-JP" altLang="en-US" sz="7200" dirty="0"/>
              <a:t>〇〇〇〇〇〇〇〇〇〇〇〇〇〇〇〇〇〇〇〇</a:t>
            </a:r>
            <a:endParaRPr kumimoji="1" lang="ja-JP" altLang="en-US" sz="7200" dirty="0"/>
          </a:p>
        </p:txBody>
      </p:sp>
    </p:spTree>
    <p:extLst>
      <p:ext uri="{BB962C8B-B14F-4D97-AF65-F5344CB8AC3E}">
        <p14:creationId xmlns:p14="http://schemas.microsoft.com/office/powerpoint/2010/main" val="703922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5B2266B-BD18-4FEE-AF56-4C7721F0AF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企画概要</a:t>
            </a:r>
            <a:endParaRPr lang="ja-JP" altLang="en-US" dirty="0"/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A43E146-32D9-A851-9F9D-CD0DE93074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</a:pPr>
            <a:r>
              <a:rPr lang="ja-JP" altLang="ja-JP"/>
              <a:t>開催日・開催時期</a:t>
            </a:r>
            <a:r>
              <a:rPr lang="ja-JP" altLang="en-US"/>
              <a:t>：</a:t>
            </a:r>
            <a:r>
              <a:rPr lang="ja-JP" altLang="ja-JP"/>
              <a:t>（〇年〇月〇日、〇年〇月上旬など）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</a:pPr>
            <a:r>
              <a:rPr lang="ja-JP" altLang="ja-JP"/>
              <a:t>会場</a:t>
            </a:r>
            <a:r>
              <a:rPr lang="ja-JP" altLang="en-US"/>
              <a:t>：</a:t>
            </a:r>
            <a:r>
              <a:rPr lang="ja-JP" altLang="ja-JP"/>
              <a:t>（次ページ選択肢より選んで記入）</a:t>
            </a:r>
          </a:p>
          <a:p>
            <a:pPr fontAlgn="ctr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</a:pPr>
            <a:r>
              <a:rPr lang="ja-JP" altLang="ja-JP"/>
              <a:t>客層・ターゲット</a:t>
            </a:r>
            <a:r>
              <a:rPr lang="ja-JP" altLang="en-US"/>
              <a:t>：</a:t>
            </a:r>
            <a:r>
              <a:rPr lang="ja-JP" altLang="ja-JP"/>
              <a:t>（年齢、属性などを説明）</a:t>
            </a:r>
          </a:p>
          <a:p>
            <a:pPr fontAlgn="ctr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</a:pPr>
            <a:r>
              <a:rPr lang="ja-JP" altLang="ja-JP"/>
              <a:t>チケット料金</a:t>
            </a:r>
            <a:r>
              <a:rPr lang="ja-JP" altLang="en-US"/>
              <a:t>：</a:t>
            </a:r>
            <a:r>
              <a:rPr lang="ja-JP" altLang="ja-JP"/>
              <a:t>（日本円で記入）</a:t>
            </a:r>
          </a:p>
        </p:txBody>
      </p:sp>
    </p:spTree>
    <p:extLst>
      <p:ext uri="{BB962C8B-B14F-4D97-AF65-F5344CB8AC3E}">
        <p14:creationId xmlns:p14="http://schemas.microsoft.com/office/powerpoint/2010/main" val="42829525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CAEE21F8-80C1-4AEA-B7AB-1F4720F319FC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8" name="正方形/長方形 7">
              <a:extLst>
                <a:ext uri="{FF2B5EF4-FFF2-40B4-BE49-F238E27FC236}">
                  <a16:creationId xmlns:a16="http://schemas.microsoft.com/office/drawing/2014/main" id="{883843A4-9009-4295-B3B7-743D2A8F0928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7BEBEBB1-4EEE-4029-B54C-8AC0DE6C5EBA}"/>
                </a:ext>
              </a:extLst>
            </p:cNvPr>
            <p:cNvSpPr txBox="1"/>
            <p:nvPr/>
          </p:nvSpPr>
          <p:spPr>
            <a:xfrm>
              <a:off x="2800109" y="6176963"/>
              <a:ext cx="6591782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ja-JP" altLang="en-US" sz="2400" dirty="0">
                  <a:solidFill>
                    <a:schemeClr val="bg1"/>
                  </a:solidFill>
                  <a:ea typeface="+mn-ea"/>
                </a:rPr>
                <a:t>（</a:t>
              </a:r>
              <a:r>
                <a:rPr lang="ja-JP" altLang="en-US" sz="2400" dirty="0">
                  <a:solidFill>
                    <a:schemeClr val="bg1"/>
                  </a:solidFill>
                  <a:ea typeface="ＭＳ Ｐゴシック" panose="020B0600070205080204" pitchFamily="50" charset="-128"/>
                </a:rPr>
                <a:t>提出時には、このページは削除してください</a:t>
              </a:r>
              <a:r>
                <a:rPr kumimoji="1" lang="ja-JP" altLang="en-US" sz="2400" dirty="0">
                  <a:solidFill>
                    <a:schemeClr val="bg1"/>
                  </a:solidFill>
                  <a:ea typeface="+mn-ea"/>
                </a:rPr>
                <a:t>）</a:t>
              </a:r>
              <a:endParaRPr lang="ja-JP" altLang="en-US" sz="2400" dirty="0">
                <a:solidFill>
                  <a:schemeClr val="bg1"/>
                </a:solidFill>
              </a:endParaRPr>
            </a:p>
          </p:txBody>
        </p:sp>
      </p:grpSp>
      <p:sp>
        <p:nvSpPr>
          <p:cNvPr id="2" name="タイトル 1">
            <a:extLst>
              <a:ext uri="{FF2B5EF4-FFF2-40B4-BE49-F238E27FC236}">
                <a16:creationId xmlns:a16="http://schemas.microsoft.com/office/drawing/2014/main" id="{D5B2266B-BD18-4FEE-AF56-4C7721F0AF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sz="4000" dirty="0">
                <a:solidFill>
                  <a:schemeClr val="bg1"/>
                </a:solidFill>
                <a:latin typeface="+mn-ea"/>
                <a:ea typeface="+mn-ea"/>
              </a:rPr>
              <a:t>会場</a:t>
            </a:r>
            <a:r>
              <a:rPr lang="ja-JP" altLang="en-US" sz="4000">
                <a:solidFill>
                  <a:schemeClr val="bg1"/>
                </a:solidFill>
                <a:latin typeface="+mn-ea"/>
                <a:ea typeface="+mn-ea"/>
              </a:rPr>
              <a:t>選択肢　</a:t>
            </a:r>
            <a:r>
              <a:rPr lang="ja-JP" altLang="en-US" sz="2400">
                <a:solidFill>
                  <a:schemeClr val="bg1"/>
                </a:solidFill>
                <a:latin typeface="+mn-ea"/>
                <a:ea typeface="+mn-ea"/>
              </a:rPr>
              <a:t>下記</a:t>
            </a:r>
            <a:r>
              <a:rPr lang="ja-JP" altLang="en-US" sz="2400" dirty="0">
                <a:solidFill>
                  <a:schemeClr val="bg1"/>
                </a:solidFill>
                <a:latin typeface="+mn-ea"/>
                <a:ea typeface="+mn-ea"/>
              </a:rPr>
              <a:t>から会場を１つ選択</a:t>
            </a:r>
            <a:r>
              <a:rPr lang="ja-JP" altLang="en-US" sz="2400">
                <a:solidFill>
                  <a:schemeClr val="bg1"/>
                </a:solidFill>
                <a:latin typeface="+mn-ea"/>
                <a:ea typeface="+mn-ea"/>
              </a:rPr>
              <a:t>し、</a:t>
            </a:r>
            <a:r>
              <a:rPr lang="en-US" altLang="ja-JP" sz="2400" dirty="0">
                <a:solidFill>
                  <a:schemeClr val="bg1"/>
                </a:solidFill>
                <a:latin typeface="+mn-ea"/>
                <a:ea typeface="+mn-ea"/>
              </a:rPr>
              <a:t/>
            </a:r>
            <a:br>
              <a:rPr lang="en-US" altLang="ja-JP" sz="2400" dirty="0">
                <a:solidFill>
                  <a:schemeClr val="bg1"/>
                </a:solidFill>
                <a:latin typeface="+mn-ea"/>
                <a:ea typeface="+mn-ea"/>
              </a:rPr>
            </a:br>
            <a:r>
              <a:rPr lang="ja-JP" altLang="en-US" sz="3600">
                <a:solidFill>
                  <a:schemeClr val="bg1"/>
                </a:solidFill>
                <a:latin typeface="+mn-ea"/>
                <a:ea typeface="+mn-ea"/>
              </a:rPr>
              <a:t>　　　　　　　</a:t>
            </a:r>
            <a:r>
              <a:rPr lang="ja-JP" altLang="en-US" sz="2400">
                <a:solidFill>
                  <a:schemeClr val="bg1"/>
                </a:solidFill>
                <a:latin typeface="+mn-ea"/>
                <a:ea typeface="+mn-ea"/>
              </a:rPr>
              <a:t>企画概要１に記入して</a:t>
            </a:r>
            <a:r>
              <a:rPr lang="ja-JP" altLang="en-US" sz="2400" dirty="0">
                <a:solidFill>
                  <a:schemeClr val="bg1"/>
                </a:solidFill>
                <a:latin typeface="+mn-ea"/>
                <a:ea typeface="+mn-ea"/>
              </a:rPr>
              <a:t>ください</a:t>
            </a:r>
          </a:p>
        </p:txBody>
      </p:sp>
      <p:graphicFrame>
        <p:nvGraphicFramePr>
          <p:cNvPr id="6" name="コンテンツ プレースホルダー 5">
            <a:extLst>
              <a:ext uri="{FF2B5EF4-FFF2-40B4-BE49-F238E27FC236}">
                <a16:creationId xmlns:a16="http://schemas.microsoft.com/office/drawing/2014/main" id="{772E4C62-4ABF-4671-A5DD-E25F5BD7703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0803447"/>
              </p:ext>
            </p:extLst>
          </p:nvPr>
        </p:nvGraphicFramePr>
        <p:xfrm>
          <a:off x="943429" y="1915885"/>
          <a:ext cx="9864272" cy="390434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303451">
                  <a:extLst>
                    <a:ext uri="{9D8B030D-6E8A-4147-A177-3AD203B41FA5}">
                      <a16:colId xmlns:a16="http://schemas.microsoft.com/office/drawing/2014/main" val="2563218197"/>
                    </a:ext>
                  </a:extLst>
                </a:gridCol>
                <a:gridCol w="2118894">
                  <a:extLst>
                    <a:ext uri="{9D8B030D-6E8A-4147-A177-3AD203B41FA5}">
                      <a16:colId xmlns:a16="http://schemas.microsoft.com/office/drawing/2014/main" val="243315934"/>
                    </a:ext>
                  </a:extLst>
                </a:gridCol>
                <a:gridCol w="4441927">
                  <a:extLst>
                    <a:ext uri="{9D8B030D-6E8A-4147-A177-3AD203B41FA5}">
                      <a16:colId xmlns:a16="http://schemas.microsoft.com/office/drawing/2014/main" val="425628619"/>
                    </a:ext>
                  </a:extLst>
                </a:gridCol>
              </a:tblGrid>
              <a:tr h="901002">
                <a:tc>
                  <a:txBody>
                    <a:bodyPr/>
                    <a:lstStyle/>
                    <a:p>
                      <a:pPr algn="ctr"/>
                      <a:r>
                        <a:rPr lang="ja-JP" sz="2800" kern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会場名</a:t>
                      </a:r>
                      <a:endParaRPr lang="ja-JP" sz="28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2800" kern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収容人数</a:t>
                      </a:r>
                      <a:endParaRPr lang="ja-JP" sz="28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sz="2800" kern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コスト</a:t>
                      </a:r>
                      <a:r>
                        <a:rPr lang="en-US" altLang="ja-JP" sz="2800" kern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/>
                      </a:r>
                      <a:br>
                        <a:rPr lang="en-US" altLang="ja-JP" sz="2800" kern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</a:br>
                      <a:r>
                        <a:rPr lang="ja-JP" sz="2800" kern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（会場費・機材費・人件費）</a:t>
                      </a:r>
                      <a:endParaRPr lang="ja-JP" sz="28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/>
                </a:tc>
                <a:extLst>
                  <a:ext uri="{0D108BD9-81ED-4DB2-BD59-A6C34878D82A}">
                    <a16:rowId xmlns:a16="http://schemas.microsoft.com/office/drawing/2014/main" val="2534801637"/>
                  </a:ext>
                </a:extLst>
              </a:tr>
              <a:tr h="750835">
                <a:tc>
                  <a:txBody>
                    <a:bodyPr/>
                    <a:lstStyle/>
                    <a:p>
                      <a:pPr algn="l"/>
                      <a:r>
                        <a:rPr lang="ja-JP" sz="2800" kern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京セラドーム大阪</a:t>
                      </a:r>
                      <a:endParaRPr lang="ja-JP" sz="2800" kern="10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kern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36,000</a:t>
                      </a:r>
                      <a:r>
                        <a:rPr lang="ja-JP" sz="2800" kern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人</a:t>
                      </a:r>
                      <a:endParaRPr lang="ja-JP" sz="28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kern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¥60,000,000</a:t>
                      </a:r>
                      <a:endParaRPr lang="ja-JP" sz="28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/>
                </a:tc>
                <a:extLst>
                  <a:ext uri="{0D108BD9-81ED-4DB2-BD59-A6C34878D82A}">
                    <a16:rowId xmlns:a16="http://schemas.microsoft.com/office/drawing/2014/main" val="4234388800"/>
                  </a:ext>
                </a:extLst>
              </a:tr>
              <a:tr h="750835">
                <a:tc>
                  <a:txBody>
                    <a:bodyPr/>
                    <a:lstStyle/>
                    <a:p>
                      <a:pPr algn="l"/>
                      <a:r>
                        <a:rPr lang="ja-JP" sz="2800" kern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大阪城ホール</a:t>
                      </a:r>
                      <a:endParaRPr lang="ja-JP" sz="2800" kern="10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kern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16,000</a:t>
                      </a:r>
                      <a:r>
                        <a:rPr lang="ja-JP" sz="2800" kern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人</a:t>
                      </a:r>
                      <a:endParaRPr lang="ja-JP" sz="2800" kern="10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kern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¥18,000,000</a:t>
                      </a:r>
                      <a:endParaRPr lang="ja-JP" sz="2800" kern="10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/>
                </a:tc>
                <a:extLst>
                  <a:ext uri="{0D108BD9-81ED-4DB2-BD59-A6C34878D82A}">
                    <a16:rowId xmlns:a16="http://schemas.microsoft.com/office/drawing/2014/main" val="2384839041"/>
                  </a:ext>
                </a:extLst>
              </a:tr>
              <a:tr h="750835">
                <a:tc>
                  <a:txBody>
                    <a:bodyPr/>
                    <a:lstStyle/>
                    <a:p>
                      <a:pPr algn="l"/>
                      <a:r>
                        <a:rPr lang="en-US" sz="2800" kern="0" dirty="0" err="1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Zepp</a:t>
                      </a:r>
                      <a:r>
                        <a:rPr lang="en-US" sz="2800" kern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 Osaka Bayside</a:t>
                      </a:r>
                      <a:endParaRPr lang="ja-JP" sz="2800" kern="10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kern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3,000</a:t>
                      </a:r>
                      <a:r>
                        <a:rPr lang="ja-JP" sz="2800" kern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人</a:t>
                      </a:r>
                      <a:endParaRPr lang="ja-JP" sz="2800" kern="10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kern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¥3,000,000</a:t>
                      </a:r>
                      <a:endParaRPr lang="ja-JP" sz="2800" kern="10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/>
                </a:tc>
                <a:extLst>
                  <a:ext uri="{0D108BD9-81ED-4DB2-BD59-A6C34878D82A}">
                    <a16:rowId xmlns:a16="http://schemas.microsoft.com/office/drawing/2014/main" val="1876174235"/>
                  </a:ext>
                </a:extLst>
              </a:tr>
              <a:tr h="750835">
                <a:tc>
                  <a:txBody>
                    <a:bodyPr/>
                    <a:lstStyle/>
                    <a:p>
                      <a:pPr algn="l"/>
                      <a:r>
                        <a:rPr lang="ja-JP" sz="2800" kern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無観客配信ライブ</a:t>
                      </a:r>
                      <a:endParaRPr lang="ja-JP" sz="2800" kern="10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kern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</a:t>
                      </a:r>
                      <a:endParaRPr lang="ja-JP" sz="2800" kern="10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kern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¥500,000</a:t>
                      </a:r>
                      <a:endParaRPr lang="ja-JP" sz="2800" kern="10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/>
                </a:tc>
                <a:extLst>
                  <a:ext uri="{0D108BD9-81ED-4DB2-BD59-A6C34878D82A}">
                    <a16:rowId xmlns:a16="http://schemas.microsoft.com/office/drawing/2014/main" val="4031007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46118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5B2266B-BD18-4FEE-AF56-4C7721F0AF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sz="4000">
                <a:latin typeface="+mn-ea"/>
                <a:ea typeface="+mn-ea"/>
              </a:rPr>
              <a:t>出演アーティストについて</a:t>
            </a:r>
            <a:r>
              <a:rPr lang="ja-JP" altLang="en-US" sz="3600">
                <a:latin typeface="+mn-ea"/>
                <a:ea typeface="+mn-ea"/>
              </a:rPr>
              <a:t>（公式サイト</a:t>
            </a:r>
            <a:r>
              <a:rPr lang="en-US" altLang="ja-JP" sz="3600" dirty="0">
                <a:latin typeface="+mn-ea"/>
                <a:ea typeface="+mn-ea"/>
              </a:rPr>
              <a:t>URL</a:t>
            </a:r>
            <a:r>
              <a:rPr lang="ja-JP" altLang="en-US" sz="3600">
                <a:latin typeface="+mn-ea"/>
                <a:ea typeface="+mn-ea"/>
              </a:rPr>
              <a:t>）</a:t>
            </a:r>
            <a:endParaRPr lang="ja-JP" altLang="en-US" sz="3600" dirty="0">
              <a:latin typeface="+mn-ea"/>
              <a:ea typeface="+mn-ea"/>
            </a:endParaRPr>
          </a:p>
        </p:txBody>
      </p:sp>
      <p:graphicFrame>
        <p:nvGraphicFramePr>
          <p:cNvPr id="6" name="コンテンツ プレースホルダー 5">
            <a:extLst>
              <a:ext uri="{FF2B5EF4-FFF2-40B4-BE49-F238E27FC236}">
                <a16:creationId xmlns:a16="http://schemas.microsoft.com/office/drawing/2014/main" id="{772E4C62-4ABF-4671-A5DD-E25F5BD7703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32738944"/>
              </p:ext>
            </p:extLst>
          </p:nvPr>
        </p:nvGraphicFramePr>
        <p:xfrm>
          <a:off x="943429" y="1915886"/>
          <a:ext cx="10410371" cy="435428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258491">
                  <a:extLst>
                    <a:ext uri="{9D8B030D-6E8A-4147-A177-3AD203B41FA5}">
                      <a16:colId xmlns:a16="http://schemas.microsoft.com/office/drawing/2014/main" val="2563218197"/>
                    </a:ext>
                  </a:extLst>
                </a:gridCol>
                <a:gridCol w="6151880">
                  <a:extLst>
                    <a:ext uri="{9D8B030D-6E8A-4147-A177-3AD203B41FA5}">
                      <a16:colId xmlns:a16="http://schemas.microsoft.com/office/drawing/2014/main" val="425628619"/>
                    </a:ext>
                  </a:extLst>
                </a:gridCol>
              </a:tblGrid>
              <a:tr h="842765"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2400" kern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アーティスト名</a:t>
                      </a:r>
                      <a:endParaRPr lang="ja-JP" sz="24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2400" kern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公式サイトの</a:t>
                      </a:r>
                      <a:r>
                        <a:rPr lang="en-US" altLang="ja-JP" sz="2400" kern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URL</a:t>
                      </a:r>
                      <a:endParaRPr lang="ja-JP" sz="24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/>
                </a:tc>
                <a:extLst>
                  <a:ext uri="{0D108BD9-81ED-4DB2-BD59-A6C34878D82A}">
                    <a16:rowId xmlns:a16="http://schemas.microsoft.com/office/drawing/2014/main" val="2534801637"/>
                  </a:ext>
                </a:extLst>
              </a:tr>
              <a:tr h="702304">
                <a:tc>
                  <a:txBody>
                    <a:bodyPr/>
                    <a:lstStyle/>
                    <a:p>
                      <a:pPr algn="l"/>
                      <a:r>
                        <a:rPr lang="ja-JP" altLang="en-US" sz="24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①　（必須）</a:t>
                      </a:r>
                      <a:endParaRPr lang="ja-JP" sz="24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r"/>
                      <a:endParaRPr lang="ja-JP" sz="24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 anchorCtr="1"/>
                </a:tc>
                <a:extLst>
                  <a:ext uri="{0D108BD9-81ED-4DB2-BD59-A6C34878D82A}">
                    <a16:rowId xmlns:a16="http://schemas.microsoft.com/office/drawing/2014/main" val="4234388800"/>
                  </a:ext>
                </a:extLst>
              </a:tr>
              <a:tr h="702304">
                <a:tc>
                  <a:txBody>
                    <a:bodyPr/>
                    <a:lstStyle/>
                    <a:p>
                      <a:pPr algn="l"/>
                      <a:r>
                        <a:rPr lang="ja-JP" altLang="en-US" sz="2400" kern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②</a:t>
                      </a:r>
                      <a:r>
                        <a:rPr lang="ja-JP" altLang="en-US" sz="24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（必須）</a:t>
                      </a:r>
                      <a:endParaRPr lang="ja-JP" sz="24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r"/>
                      <a:endParaRPr lang="ja-JP" sz="24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 anchorCtr="1"/>
                </a:tc>
                <a:extLst>
                  <a:ext uri="{0D108BD9-81ED-4DB2-BD59-A6C34878D82A}">
                    <a16:rowId xmlns:a16="http://schemas.microsoft.com/office/drawing/2014/main" val="2384839041"/>
                  </a:ext>
                </a:extLst>
              </a:tr>
              <a:tr h="702304">
                <a:tc>
                  <a:txBody>
                    <a:bodyPr/>
                    <a:lstStyle/>
                    <a:p>
                      <a:pPr algn="l"/>
                      <a:r>
                        <a:rPr lang="ja-JP" altLang="en-US" sz="2400" kern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③</a:t>
                      </a:r>
                      <a:r>
                        <a:rPr lang="ja-JP" altLang="en-US" sz="24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（必須）</a:t>
                      </a:r>
                      <a:endParaRPr lang="ja-JP" sz="24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r"/>
                      <a:endParaRPr lang="ja-JP" sz="24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 anchorCtr="1"/>
                </a:tc>
                <a:extLst>
                  <a:ext uri="{0D108BD9-81ED-4DB2-BD59-A6C34878D82A}">
                    <a16:rowId xmlns:a16="http://schemas.microsoft.com/office/drawing/2014/main" val="1876174235"/>
                  </a:ext>
                </a:extLst>
              </a:tr>
              <a:tr h="702304">
                <a:tc>
                  <a:txBody>
                    <a:bodyPr/>
                    <a:lstStyle/>
                    <a:p>
                      <a:pPr algn="l"/>
                      <a:r>
                        <a:rPr lang="ja-JP" altLang="en-US" sz="2400" kern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④</a:t>
                      </a:r>
                      <a:r>
                        <a:rPr lang="ja-JP" altLang="en-US" sz="2400" b="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（任意）</a:t>
                      </a:r>
                      <a:endParaRPr lang="ja-JP" sz="2400" b="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r"/>
                      <a:endParaRPr lang="ja-JP" sz="24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 anchorCtr="1"/>
                </a:tc>
                <a:extLst>
                  <a:ext uri="{0D108BD9-81ED-4DB2-BD59-A6C34878D82A}">
                    <a16:rowId xmlns:a16="http://schemas.microsoft.com/office/drawing/2014/main" val="403100715"/>
                  </a:ext>
                </a:extLst>
              </a:tr>
              <a:tr h="702304">
                <a:tc>
                  <a:txBody>
                    <a:bodyPr/>
                    <a:lstStyle/>
                    <a:p>
                      <a:pPr algn="l"/>
                      <a:r>
                        <a:rPr lang="ja-JP" altLang="en-US" sz="24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⑤</a:t>
                      </a:r>
                      <a:r>
                        <a:rPr lang="ja-JP" altLang="en-US" sz="2400" b="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（任意）</a:t>
                      </a:r>
                      <a:endParaRPr lang="ja-JP" sz="2400" b="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r"/>
                      <a:endParaRPr lang="ja-JP" sz="24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 anchorCtr="1"/>
                </a:tc>
                <a:extLst>
                  <a:ext uri="{0D108BD9-81ED-4DB2-BD59-A6C34878D82A}">
                    <a16:rowId xmlns:a16="http://schemas.microsoft.com/office/drawing/2014/main" val="8752640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140283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5B2266B-BD18-4FEE-AF56-4C7721F0AF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sz="4000">
                <a:latin typeface="+mn-ea"/>
                <a:ea typeface="+mn-ea"/>
              </a:rPr>
              <a:t>出演アーティストについて</a:t>
            </a:r>
            <a:r>
              <a:rPr lang="ja-JP" altLang="en-US" sz="3600">
                <a:latin typeface="+mn-ea"/>
                <a:ea typeface="+mn-ea"/>
              </a:rPr>
              <a:t>（動員数）</a:t>
            </a:r>
            <a:endParaRPr lang="ja-JP" altLang="en-US" sz="4000" dirty="0">
              <a:latin typeface="+mn-ea"/>
              <a:ea typeface="+mn-ea"/>
            </a:endParaRPr>
          </a:p>
        </p:txBody>
      </p:sp>
      <p:graphicFrame>
        <p:nvGraphicFramePr>
          <p:cNvPr id="6" name="コンテンツ プレースホルダー 5">
            <a:extLst>
              <a:ext uri="{FF2B5EF4-FFF2-40B4-BE49-F238E27FC236}">
                <a16:creationId xmlns:a16="http://schemas.microsoft.com/office/drawing/2014/main" id="{772E4C62-4ABF-4671-A5DD-E25F5BD7703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04568277"/>
              </p:ext>
            </p:extLst>
          </p:nvPr>
        </p:nvGraphicFramePr>
        <p:xfrm>
          <a:off x="943429" y="1915886"/>
          <a:ext cx="10450285" cy="435428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238171">
                  <a:extLst>
                    <a:ext uri="{9D8B030D-6E8A-4147-A177-3AD203B41FA5}">
                      <a16:colId xmlns:a16="http://schemas.microsoft.com/office/drawing/2014/main" val="2563218197"/>
                    </a:ext>
                  </a:extLst>
                </a:gridCol>
                <a:gridCol w="3643086">
                  <a:extLst>
                    <a:ext uri="{9D8B030D-6E8A-4147-A177-3AD203B41FA5}">
                      <a16:colId xmlns:a16="http://schemas.microsoft.com/office/drawing/2014/main" val="425628619"/>
                    </a:ext>
                  </a:extLst>
                </a:gridCol>
                <a:gridCol w="2569028">
                  <a:extLst>
                    <a:ext uri="{9D8B030D-6E8A-4147-A177-3AD203B41FA5}">
                      <a16:colId xmlns:a16="http://schemas.microsoft.com/office/drawing/2014/main" val="2148840120"/>
                    </a:ext>
                  </a:extLst>
                </a:gridCol>
              </a:tblGrid>
              <a:tr h="842765"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2400" kern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アーティスト名</a:t>
                      </a:r>
                      <a:endParaRPr lang="ja-JP" sz="24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2400" kern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把握している</a:t>
                      </a:r>
                      <a:endParaRPr lang="en-US" altLang="ja-JP" sz="2400" kern="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pPr algn="ctr"/>
                      <a:r>
                        <a:rPr lang="ja-JP" altLang="en-US" sz="2400" kern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最近の単独ライブ会場</a:t>
                      </a:r>
                      <a:endParaRPr lang="ja-JP" sz="24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24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その会場の</a:t>
                      </a:r>
                      <a:r>
                        <a:rPr lang="en-US" altLang="ja-JP" sz="24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altLang="ja-JP" sz="24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</a:br>
                      <a:r>
                        <a:rPr lang="ja-JP" altLang="en-US" sz="24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収容人数</a:t>
                      </a:r>
                      <a:endParaRPr lang="ja-JP" sz="24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/>
                </a:tc>
                <a:extLst>
                  <a:ext uri="{0D108BD9-81ED-4DB2-BD59-A6C34878D82A}">
                    <a16:rowId xmlns:a16="http://schemas.microsoft.com/office/drawing/2014/main" val="2534801637"/>
                  </a:ext>
                </a:extLst>
              </a:tr>
              <a:tr h="702304">
                <a:tc>
                  <a:txBody>
                    <a:bodyPr/>
                    <a:lstStyle/>
                    <a:p>
                      <a:pPr algn="l"/>
                      <a:r>
                        <a:rPr lang="ja-JP" altLang="en-US" sz="24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①　（必須）</a:t>
                      </a:r>
                      <a:endParaRPr lang="ja-JP" sz="24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r"/>
                      <a:endParaRPr lang="ja-JP" sz="24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24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00,000</a:t>
                      </a:r>
                      <a:r>
                        <a:rPr lang="ja-JP" altLang="en-US" sz="24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人</a:t>
                      </a:r>
                      <a:endParaRPr lang="ja-JP" sz="24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2865" marR="252000" marT="0" marB="0" anchor="ctr"/>
                </a:tc>
                <a:extLst>
                  <a:ext uri="{0D108BD9-81ED-4DB2-BD59-A6C34878D82A}">
                    <a16:rowId xmlns:a16="http://schemas.microsoft.com/office/drawing/2014/main" val="4234388800"/>
                  </a:ext>
                </a:extLst>
              </a:tr>
              <a:tr h="702304">
                <a:tc>
                  <a:txBody>
                    <a:bodyPr/>
                    <a:lstStyle/>
                    <a:p>
                      <a:pPr algn="l"/>
                      <a:r>
                        <a:rPr lang="ja-JP" altLang="en-US" sz="2400" kern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②</a:t>
                      </a:r>
                      <a:r>
                        <a:rPr lang="ja-JP" altLang="en-US" sz="24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（必須）</a:t>
                      </a:r>
                      <a:endParaRPr lang="ja-JP" sz="24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r"/>
                      <a:endParaRPr lang="ja-JP" sz="24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24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00,000</a:t>
                      </a:r>
                      <a:r>
                        <a:rPr lang="ja-JP" altLang="en-US" sz="24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人</a:t>
                      </a:r>
                      <a:endParaRPr lang="ja-JP" sz="24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2865" marR="252000" marT="0" marB="0" anchor="ctr"/>
                </a:tc>
                <a:extLst>
                  <a:ext uri="{0D108BD9-81ED-4DB2-BD59-A6C34878D82A}">
                    <a16:rowId xmlns:a16="http://schemas.microsoft.com/office/drawing/2014/main" val="2384839041"/>
                  </a:ext>
                </a:extLst>
              </a:tr>
              <a:tr h="702304">
                <a:tc>
                  <a:txBody>
                    <a:bodyPr/>
                    <a:lstStyle/>
                    <a:p>
                      <a:pPr algn="l"/>
                      <a:r>
                        <a:rPr lang="ja-JP" altLang="en-US" sz="2400" kern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③</a:t>
                      </a:r>
                      <a:r>
                        <a:rPr lang="ja-JP" altLang="en-US" sz="24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（必須）</a:t>
                      </a:r>
                      <a:endParaRPr lang="ja-JP" sz="24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r"/>
                      <a:endParaRPr lang="ja-JP" sz="24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24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00,000</a:t>
                      </a:r>
                      <a:r>
                        <a:rPr lang="ja-JP" altLang="en-US" sz="24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人</a:t>
                      </a:r>
                      <a:endParaRPr lang="ja-JP" sz="24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2865" marR="252000" marT="0" marB="0" anchor="ctr"/>
                </a:tc>
                <a:extLst>
                  <a:ext uri="{0D108BD9-81ED-4DB2-BD59-A6C34878D82A}">
                    <a16:rowId xmlns:a16="http://schemas.microsoft.com/office/drawing/2014/main" val="1876174235"/>
                  </a:ext>
                </a:extLst>
              </a:tr>
              <a:tr h="702304">
                <a:tc>
                  <a:txBody>
                    <a:bodyPr/>
                    <a:lstStyle/>
                    <a:p>
                      <a:pPr algn="l"/>
                      <a:r>
                        <a:rPr lang="ja-JP" altLang="en-US" sz="2400" kern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④</a:t>
                      </a:r>
                      <a:r>
                        <a:rPr lang="ja-JP" altLang="en-US" sz="2400" b="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（任意）</a:t>
                      </a:r>
                      <a:endParaRPr lang="ja-JP" sz="2400" b="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r"/>
                      <a:endParaRPr lang="ja-JP" sz="24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24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00,000</a:t>
                      </a:r>
                      <a:r>
                        <a:rPr lang="ja-JP" altLang="en-US" sz="24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人</a:t>
                      </a:r>
                      <a:endParaRPr lang="ja-JP" sz="24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2865" marR="252000" marT="0" marB="0" anchor="ctr"/>
                </a:tc>
                <a:extLst>
                  <a:ext uri="{0D108BD9-81ED-4DB2-BD59-A6C34878D82A}">
                    <a16:rowId xmlns:a16="http://schemas.microsoft.com/office/drawing/2014/main" val="403100715"/>
                  </a:ext>
                </a:extLst>
              </a:tr>
              <a:tr h="702304">
                <a:tc>
                  <a:txBody>
                    <a:bodyPr/>
                    <a:lstStyle/>
                    <a:p>
                      <a:pPr algn="l"/>
                      <a:r>
                        <a:rPr lang="ja-JP" altLang="en-US" sz="24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⑤</a:t>
                      </a:r>
                      <a:r>
                        <a:rPr lang="ja-JP" altLang="en-US" sz="2400" b="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（任意）</a:t>
                      </a:r>
                      <a:endParaRPr lang="ja-JP" sz="2400" b="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r"/>
                      <a:endParaRPr lang="ja-JP" sz="24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24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00,000</a:t>
                      </a:r>
                      <a:r>
                        <a:rPr lang="ja-JP" altLang="en-US" sz="24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人</a:t>
                      </a:r>
                      <a:endParaRPr lang="ja-JP" sz="24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2865" marR="252000" marT="0" marB="0" anchor="ctr"/>
                </a:tc>
                <a:extLst>
                  <a:ext uri="{0D108BD9-81ED-4DB2-BD59-A6C34878D82A}">
                    <a16:rowId xmlns:a16="http://schemas.microsoft.com/office/drawing/2014/main" val="8752640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033197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5B2266B-BD18-4FEE-AF56-4C7721F0AF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sz="4000">
                <a:latin typeface="+mn-ea"/>
                <a:ea typeface="+mn-ea"/>
              </a:rPr>
              <a:t>出演アーティストについて</a:t>
            </a:r>
            <a:r>
              <a:rPr lang="ja-JP" altLang="en-US" sz="3600">
                <a:latin typeface="+mn-ea"/>
                <a:ea typeface="+mn-ea"/>
              </a:rPr>
              <a:t>（出演料の計算）</a:t>
            </a:r>
            <a:endParaRPr lang="ja-JP" altLang="en-US" sz="4000" dirty="0">
              <a:latin typeface="+mn-ea"/>
              <a:ea typeface="+mn-ea"/>
            </a:endParaRPr>
          </a:p>
        </p:txBody>
      </p:sp>
      <p:graphicFrame>
        <p:nvGraphicFramePr>
          <p:cNvPr id="6" name="コンテンツ プレースホルダー 5">
            <a:extLst>
              <a:ext uri="{FF2B5EF4-FFF2-40B4-BE49-F238E27FC236}">
                <a16:creationId xmlns:a16="http://schemas.microsoft.com/office/drawing/2014/main" id="{772E4C62-4ABF-4671-A5DD-E25F5BD7703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9560963"/>
              </p:ext>
            </p:extLst>
          </p:nvPr>
        </p:nvGraphicFramePr>
        <p:xfrm>
          <a:off x="948600" y="1915888"/>
          <a:ext cx="10405200" cy="43967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32689">
                  <a:extLst>
                    <a:ext uri="{9D8B030D-6E8A-4147-A177-3AD203B41FA5}">
                      <a16:colId xmlns:a16="http://schemas.microsoft.com/office/drawing/2014/main" val="2563218197"/>
                    </a:ext>
                  </a:extLst>
                </a:gridCol>
                <a:gridCol w="1847574">
                  <a:extLst>
                    <a:ext uri="{9D8B030D-6E8A-4147-A177-3AD203B41FA5}">
                      <a16:colId xmlns:a16="http://schemas.microsoft.com/office/drawing/2014/main" val="425628619"/>
                    </a:ext>
                  </a:extLst>
                </a:gridCol>
                <a:gridCol w="1288973">
                  <a:extLst>
                    <a:ext uri="{9D8B030D-6E8A-4147-A177-3AD203B41FA5}">
                      <a16:colId xmlns:a16="http://schemas.microsoft.com/office/drawing/2014/main" val="3147975044"/>
                    </a:ext>
                  </a:extLst>
                </a:gridCol>
                <a:gridCol w="1322024">
                  <a:extLst>
                    <a:ext uri="{9D8B030D-6E8A-4147-A177-3AD203B41FA5}">
                      <a16:colId xmlns:a16="http://schemas.microsoft.com/office/drawing/2014/main" val="1609916069"/>
                    </a:ext>
                  </a:extLst>
                </a:gridCol>
                <a:gridCol w="1774972">
                  <a:extLst>
                    <a:ext uri="{9D8B030D-6E8A-4147-A177-3AD203B41FA5}">
                      <a16:colId xmlns:a16="http://schemas.microsoft.com/office/drawing/2014/main" val="634456328"/>
                    </a:ext>
                  </a:extLst>
                </a:gridCol>
                <a:gridCol w="1938968">
                  <a:extLst>
                    <a:ext uri="{9D8B030D-6E8A-4147-A177-3AD203B41FA5}">
                      <a16:colId xmlns:a16="http://schemas.microsoft.com/office/drawing/2014/main" val="2148840120"/>
                    </a:ext>
                  </a:extLst>
                </a:gridCol>
              </a:tblGrid>
              <a:tr h="732796"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2000" kern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アーティスト名</a:t>
                      </a:r>
                      <a:endParaRPr lang="ja-JP" sz="20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20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単独ライブの</a:t>
                      </a:r>
                      <a:r>
                        <a:rPr lang="en-US" altLang="ja-JP" sz="20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altLang="ja-JP" sz="20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</a:br>
                      <a:r>
                        <a:rPr lang="ja-JP" altLang="en-US" sz="20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収容人数</a:t>
                      </a:r>
                      <a:endParaRPr lang="ja-JP" sz="20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ja-JP" sz="20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20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単位人数</a:t>
                      </a:r>
                      <a:endParaRPr lang="ja-JP" sz="20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ja-JP" sz="20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2000" kern="10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出演料</a:t>
                      </a:r>
                      <a:endParaRPr lang="ja-JP" sz="20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4801637"/>
                  </a:ext>
                </a:extLst>
              </a:tr>
              <a:tr h="610664">
                <a:tc>
                  <a:txBody>
                    <a:bodyPr/>
                    <a:lstStyle/>
                    <a:p>
                      <a:pPr algn="l"/>
                      <a:r>
                        <a:rPr lang="ja-JP" altLang="en-US" sz="24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①　（必須）</a:t>
                      </a:r>
                      <a:endParaRPr lang="ja-JP" sz="24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ja-JP" sz="24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00,000</a:t>
                      </a:r>
                      <a:r>
                        <a:rPr lang="ja-JP" altLang="en-US" sz="24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人</a:t>
                      </a:r>
                      <a:endParaRPr lang="ja-JP" sz="24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2865" marR="25200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20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÷</a:t>
                      </a:r>
                      <a:r>
                        <a:rPr lang="ja-JP" altLang="en-US" sz="20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５００＝</a:t>
                      </a:r>
                      <a:endParaRPr lang="ja-JP" sz="20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2000" marR="72000" marT="0" marB="0" anchor="ctr"/>
                </a:tc>
                <a:tc>
                  <a:txBody>
                    <a:bodyPr/>
                    <a:lstStyle/>
                    <a:p>
                      <a:pPr algn="r"/>
                      <a:endParaRPr lang="ja-JP" sz="24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2865" marR="25200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20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×50</a:t>
                      </a:r>
                      <a:r>
                        <a:rPr lang="ja-JP" altLang="en-US" sz="20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万円＝</a:t>
                      </a:r>
                      <a:endParaRPr lang="ja-JP" sz="20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2000" marR="7200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ja-JP" altLang="en-US" sz="24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〇〇万円</a:t>
                      </a:r>
                      <a:endParaRPr lang="ja-JP" sz="24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2865" marR="252000" marT="0" marB="0" anchor="ctr"/>
                </a:tc>
                <a:extLst>
                  <a:ext uri="{0D108BD9-81ED-4DB2-BD59-A6C34878D82A}">
                    <a16:rowId xmlns:a16="http://schemas.microsoft.com/office/drawing/2014/main" val="4234388800"/>
                  </a:ext>
                </a:extLst>
              </a:tr>
              <a:tr h="610664">
                <a:tc>
                  <a:txBody>
                    <a:bodyPr/>
                    <a:lstStyle/>
                    <a:p>
                      <a:pPr algn="l"/>
                      <a:r>
                        <a:rPr lang="ja-JP" altLang="en-US" sz="2400" kern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②</a:t>
                      </a:r>
                      <a:r>
                        <a:rPr lang="ja-JP" altLang="en-US" sz="24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（必須）</a:t>
                      </a:r>
                      <a:endParaRPr lang="ja-JP" sz="24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ja-JP" sz="24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00,000</a:t>
                      </a:r>
                      <a:r>
                        <a:rPr lang="ja-JP" altLang="en-US" sz="24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人</a:t>
                      </a:r>
                      <a:endParaRPr lang="ja-JP" sz="24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2865" marR="25200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kern="100" dirty="0">
                          <a:solidFill>
                            <a:schemeClr val="dk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÷</a:t>
                      </a:r>
                      <a:r>
                        <a:rPr kumimoji="1" lang="ja-JP" altLang="en-US" sz="2000" kern="100" dirty="0">
                          <a:solidFill>
                            <a:schemeClr val="dk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５００＝</a:t>
                      </a:r>
                      <a:endParaRPr kumimoji="1" lang="ja-JP" altLang="ja-JP" sz="2000" kern="100" dirty="0">
                        <a:solidFill>
                          <a:schemeClr val="dk1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2000" marR="72000" marT="0" marB="0" anchor="ctr"/>
                </a:tc>
                <a:tc>
                  <a:txBody>
                    <a:bodyPr/>
                    <a:lstStyle/>
                    <a:p>
                      <a:pPr algn="r"/>
                      <a:endParaRPr lang="ja-JP" sz="24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2865" marR="25200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20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×50</a:t>
                      </a:r>
                      <a:r>
                        <a:rPr lang="ja-JP" altLang="en-US" sz="20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万円＝</a:t>
                      </a:r>
                      <a:endParaRPr lang="ja-JP" sz="20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2000" marR="7200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ja-JP" altLang="en-US" sz="24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〇〇万円</a:t>
                      </a:r>
                      <a:endParaRPr lang="ja-JP" sz="24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2865" marR="252000" marT="0" marB="0" anchor="ctr"/>
                </a:tc>
                <a:extLst>
                  <a:ext uri="{0D108BD9-81ED-4DB2-BD59-A6C34878D82A}">
                    <a16:rowId xmlns:a16="http://schemas.microsoft.com/office/drawing/2014/main" val="2384839041"/>
                  </a:ext>
                </a:extLst>
              </a:tr>
              <a:tr h="610664">
                <a:tc>
                  <a:txBody>
                    <a:bodyPr/>
                    <a:lstStyle/>
                    <a:p>
                      <a:pPr algn="l"/>
                      <a:r>
                        <a:rPr lang="ja-JP" altLang="en-US" sz="2400" kern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③</a:t>
                      </a:r>
                      <a:r>
                        <a:rPr lang="ja-JP" altLang="en-US" sz="24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（必須）</a:t>
                      </a:r>
                      <a:endParaRPr lang="ja-JP" sz="24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ja-JP" sz="24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00,000</a:t>
                      </a:r>
                      <a:r>
                        <a:rPr lang="ja-JP" altLang="en-US" sz="24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人</a:t>
                      </a:r>
                      <a:endParaRPr lang="ja-JP" sz="24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2865" marR="25200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kern="100" dirty="0">
                          <a:solidFill>
                            <a:schemeClr val="dk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÷</a:t>
                      </a:r>
                      <a:r>
                        <a:rPr kumimoji="1" lang="ja-JP" altLang="en-US" sz="2000" kern="100" dirty="0">
                          <a:solidFill>
                            <a:schemeClr val="dk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５００＝</a:t>
                      </a:r>
                      <a:endParaRPr kumimoji="1" lang="ja-JP" altLang="ja-JP" sz="2000" kern="100" dirty="0">
                        <a:solidFill>
                          <a:schemeClr val="dk1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2000" marR="72000" marT="0" marB="0" anchor="ctr"/>
                </a:tc>
                <a:tc>
                  <a:txBody>
                    <a:bodyPr/>
                    <a:lstStyle/>
                    <a:p>
                      <a:pPr algn="r"/>
                      <a:endParaRPr lang="ja-JP" sz="24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2865" marR="25200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20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×50</a:t>
                      </a:r>
                      <a:r>
                        <a:rPr lang="ja-JP" altLang="en-US" sz="20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万円＝</a:t>
                      </a:r>
                      <a:endParaRPr lang="ja-JP" sz="20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2000" marR="7200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ja-JP" altLang="en-US" sz="24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〇〇万円</a:t>
                      </a:r>
                      <a:endParaRPr lang="ja-JP" sz="24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2865" marR="252000" marT="0" marB="0" anchor="ctr"/>
                </a:tc>
                <a:extLst>
                  <a:ext uri="{0D108BD9-81ED-4DB2-BD59-A6C34878D82A}">
                    <a16:rowId xmlns:a16="http://schemas.microsoft.com/office/drawing/2014/main" val="1876174235"/>
                  </a:ext>
                </a:extLst>
              </a:tr>
              <a:tr h="610664">
                <a:tc>
                  <a:txBody>
                    <a:bodyPr/>
                    <a:lstStyle/>
                    <a:p>
                      <a:pPr algn="l"/>
                      <a:r>
                        <a:rPr lang="ja-JP" altLang="en-US" sz="2400" kern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④</a:t>
                      </a:r>
                      <a:r>
                        <a:rPr lang="ja-JP" altLang="en-US" sz="2400" b="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（任意）</a:t>
                      </a:r>
                      <a:endParaRPr lang="ja-JP" sz="2400" b="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ja-JP" sz="24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00,000</a:t>
                      </a:r>
                      <a:r>
                        <a:rPr lang="ja-JP" altLang="en-US" sz="24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人</a:t>
                      </a:r>
                      <a:endParaRPr lang="ja-JP" sz="24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2865" marR="25200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kern="100" dirty="0">
                          <a:solidFill>
                            <a:schemeClr val="dk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÷</a:t>
                      </a:r>
                      <a:r>
                        <a:rPr kumimoji="1" lang="ja-JP" altLang="en-US" sz="2000" kern="100" dirty="0">
                          <a:solidFill>
                            <a:schemeClr val="dk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５００＝</a:t>
                      </a:r>
                      <a:endParaRPr kumimoji="1" lang="ja-JP" altLang="ja-JP" sz="2000" kern="100" dirty="0">
                        <a:solidFill>
                          <a:schemeClr val="dk1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2000" marR="72000" marT="0" marB="0" anchor="ctr"/>
                </a:tc>
                <a:tc>
                  <a:txBody>
                    <a:bodyPr/>
                    <a:lstStyle/>
                    <a:p>
                      <a:pPr algn="r"/>
                      <a:endParaRPr lang="ja-JP" sz="24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2865" marR="25200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20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×50</a:t>
                      </a:r>
                      <a:r>
                        <a:rPr lang="ja-JP" altLang="en-US" sz="20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万円＝</a:t>
                      </a:r>
                      <a:endParaRPr lang="ja-JP" sz="20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2000" marR="7200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ja-JP" altLang="en-US" sz="24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〇〇万円</a:t>
                      </a:r>
                      <a:endParaRPr lang="ja-JP" sz="24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2865" marR="252000" marT="0" marB="0" anchor="ctr"/>
                </a:tc>
                <a:extLst>
                  <a:ext uri="{0D108BD9-81ED-4DB2-BD59-A6C34878D82A}">
                    <a16:rowId xmlns:a16="http://schemas.microsoft.com/office/drawing/2014/main" val="403100715"/>
                  </a:ext>
                </a:extLst>
              </a:tr>
              <a:tr h="610664">
                <a:tc>
                  <a:txBody>
                    <a:bodyPr/>
                    <a:lstStyle/>
                    <a:p>
                      <a:pPr algn="l"/>
                      <a:r>
                        <a:rPr lang="ja-JP" altLang="en-US" sz="24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⑤</a:t>
                      </a:r>
                      <a:r>
                        <a:rPr lang="ja-JP" altLang="en-US" sz="2400" b="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（任意）</a:t>
                      </a:r>
                      <a:endParaRPr lang="ja-JP" sz="2400" b="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ja-JP" sz="24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00,000</a:t>
                      </a:r>
                      <a:r>
                        <a:rPr lang="ja-JP" altLang="en-US" sz="24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人</a:t>
                      </a:r>
                      <a:endParaRPr lang="ja-JP" sz="24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2865" marR="25200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kumimoji="1" lang="en-US" altLang="ja-JP" sz="2000" kern="100" dirty="0">
                          <a:solidFill>
                            <a:schemeClr val="dk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÷</a:t>
                      </a:r>
                      <a:r>
                        <a:rPr kumimoji="1" lang="ja-JP" altLang="en-US" sz="2000" kern="100" dirty="0">
                          <a:solidFill>
                            <a:schemeClr val="dk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５００＝</a:t>
                      </a:r>
                    </a:p>
                  </a:txBody>
                  <a:tcPr marL="72000" marR="72000" marT="0" marB="0" anchor="ctr"/>
                </a:tc>
                <a:tc>
                  <a:txBody>
                    <a:bodyPr/>
                    <a:lstStyle/>
                    <a:p>
                      <a:pPr algn="r"/>
                      <a:endParaRPr lang="ja-JP" sz="24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2865" marR="25200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20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×50</a:t>
                      </a:r>
                      <a:r>
                        <a:rPr lang="ja-JP" altLang="en-US" sz="20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万円＝</a:t>
                      </a:r>
                      <a:endParaRPr lang="ja-JP" sz="20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2000" marR="7200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ja-JP" altLang="en-US" sz="24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〇〇万円</a:t>
                      </a:r>
                      <a:endParaRPr lang="ja-JP" sz="24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2865" marR="252000" marT="0" marB="0" anchor="ctr"/>
                </a:tc>
                <a:extLst>
                  <a:ext uri="{0D108BD9-81ED-4DB2-BD59-A6C34878D82A}">
                    <a16:rowId xmlns:a16="http://schemas.microsoft.com/office/drawing/2014/main" val="875264056"/>
                  </a:ext>
                </a:extLst>
              </a:tr>
              <a:tr h="610664">
                <a:tc gridSpan="4">
                  <a:txBody>
                    <a:bodyPr/>
                    <a:lstStyle/>
                    <a:p>
                      <a:pPr algn="ctr"/>
                      <a:r>
                        <a:rPr lang="ja-JP" altLang="en-US" sz="2400" b="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合計金額</a:t>
                      </a:r>
                      <a:endParaRPr lang="ja-JP" sz="2400" b="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ja-JP" sz="24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2865" marR="252000" marT="0" marB="0" anchor="ctr"/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kumimoji="1" lang="ja-JP" altLang="en-US" sz="2000" kern="100" dirty="0">
                        <a:solidFill>
                          <a:schemeClr val="dk1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2000" marR="72000" marT="0" marB="0" anchor="ctr"/>
                </a:tc>
                <a:tc hMerge="1">
                  <a:txBody>
                    <a:bodyPr/>
                    <a:lstStyle/>
                    <a:p>
                      <a:pPr algn="r"/>
                      <a:endParaRPr lang="ja-JP" sz="24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2865" marR="252000" marT="0" marB="0" anchor="ctr"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30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〇〇万円</a:t>
                      </a:r>
                      <a:endParaRPr lang="ja-JP" altLang="ja-JP" sz="30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/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30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〇〇万円</a:t>
                      </a:r>
                      <a:endParaRPr lang="ja-JP" altLang="ja-JP" sz="30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2865" marR="252000" marT="0" marB="0" anchor="ctr"/>
                </a:tc>
                <a:extLst>
                  <a:ext uri="{0D108BD9-81ED-4DB2-BD59-A6C34878D82A}">
                    <a16:rowId xmlns:a16="http://schemas.microsoft.com/office/drawing/2014/main" val="42668897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57444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5B2266B-BD18-4FEE-AF56-4C7721F0AF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sz="4000">
                <a:latin typeface="+mn-ea"/>
                <a:ea typeface="+mn-ea"/>
              </a:rPr>
              <a:t>売り上げと経費、利益について</a:t>
            </a:r>
            <a:endParaRPr lang="ja-JP" altLang="en-US" sz="4000" dirty="0">
              <a:latin typeface="+mn-ea"/>
              <a:ea typeface="+mn-ea"/>
            </a:endParaRPr>
          </a:p>
        </p:txBody>
      </p:sp>
      <p:graphicFrame>
        <p:nvGraphicFramePr>
          <p:cNvPr id="5" name="表 6">
            <a:extLst>
              <a:ext uri="{FF2B5EF4-FFF2-40B4-BE49-F238E27FC236}">
                <a16:creationId xmlns:a16="http://schemas.microsoft.com/office/drawing/2014/main" id="{9178790F-1939-4C8E-BEED-FE8237D0A32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34082751"/>
              </p:ext>
            </p:extLst>
          </p:nvPr>
        </p:nvGraphicFramePr>
        <p:xfrm>
          <a:off x="838199" y="1837200"/>
          <a:ext cx="10515600" cy="12648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1687">
                  <a:extLst>
                    <a:ext uri="{9D8B030D-6E8A-4147-A177-3AD203B41FA5}">
                      <a16:colId xmlns:a16="http://schemas.microsoft.com/office/drawing/2014/main" val="2366192100"/>
                    </a:ext>
                  </a:extLst>
                </a:gridCol>
                <a:gridCol w="856343">
                  <a:extLst>
                    <a:ext uri="{9D8B030D-6E8A-4147-A177-3AD203B41FA5}">
                      <a16:colId xmlns:a16="http://schemas.microsoft.com/office/drawing/2014/main" val="2712781450"/>
                    </a:ext>
                  </a:extLst>
                </a:gridCol>
                <a:gridCol w="2801257">
                  <a:extLst>
                    <a:ext uri="{9D8B030D-6E8A-4147-A177-3AD203B41FA5}">
                      <a16:colId xmlns:a16="http://schemas.microsoft.com/office/drawing/2014/main" val="2070540313"/>
                    </a:ext>
                  </a:extLst>
                </a:gridCol>
                <a:gridCol w="1030514">
                  <a:extLst>
                    <a:ext uri="{9D8B030D-6E8A-4147-A177-3AD203B41FA5}">
                      <a16:colId xmlns:a16="http://schemas.microsoft.com/office/drawing/2014/main" val="1632560337"/>
                    </a:ext>
                  </a:extLst>
                </a:gridCol>
                <a:gridCol w="3225799">
                  <a:extLst>
                    <a:ext uri="{9D8B030D-6E8A-4147-A177-3AD203B41FA5}">
                      <a16:colId xmlns:a16="http://schemas.microsoft.com/office/drawing/2014/main" val="3393019737"/>
                    </a:ext>
                  </a:extLst>
                </a:gridCol>
              </a:tblGrid>
              <a:tr h="605058"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2400" kern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チケット料金</a:t>
                      </a:r>
                      <a:endParaRPr lang="ja-JP" sz="24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ja-JP" sz="24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2400" kern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会場の収容人数</a:t>
                      </a:r>
                      <a:endParaRPr lang="ja-JP" sz="24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ja-JP" sz="24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2400" kern="10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売上</a:t>
                      </a:r>
                      <a:endParaRPr lang="ja-JP" sz="24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0026475"/>
                  </a:ext>
                </a:extLst>
              </a:tr>
              <a:tr h="659757">
                <a:tc>
                  <a:txBody>
                    <a:bodyPr/>
                    <a:lstStyle/>
                    <a:p>
                      <a:pPr algn="r"/>
                      <a:r>
                        <a:rPr lang="en-US" altLang="ja-JP" sz="30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00,000</a:t>
                      </a:r>
                      <a:r>
                        <a:rPr lang="ja-JP" altLang="en-US" sz="30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円</a:t>
                      </a:r>
                      <a:endParaRPr lang="ja-JP" sz="30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 anchorCtr="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ja-JP" sz="30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×</a:t>
                      </a:r>
                      <a:endParaRPr lang="ja-JP" sz="30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 anchorCtr="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ja-JP" sz="3000" kern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00,000</a:t>
                      </a:r>
                      <a:r>
                        <a:rPr lang="ja-JP" altLang="en-US" sz="3000" kern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人</a:t>
                      </a:r>
                      <a:endParaRPr lang="ja-JP" sz="30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 anchorCtr="1"/>
                </a:tc>
                <a:tc>
                  <a:txBody>
                    <a:bodyPr/>
                    <a:lstStyle/>
                    <a:p>
                      <a:pPr algn="r"/>
                      <a:r>
                        <a:rPr lang="ja-JP" altLang="en-US" sz="30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＝</a:t>
                      </a:r>
                      <a:endParaRPr lang="ja-JP" sz="30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 anchorCtr="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ja-JP" sz="3000" kern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00,000,000</a:t>
                      </a:r>
                      <a:r>
                        <a:rPr lang="ja-JP" altLang="en-US" sz="3000" kern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円</a:t>
                      </a:r>
                      <a:endParaRPr lang="ja-JP" sz="30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 anchorCtr="1"/>
                </a:tc>
                <a:extLst>
                  <a:ext uri="{0D108BD9-81ED-4DB2-BD59-A6C34878D82A}">
                    <a16:rowId xmlns:a16="http://schemas.microsoft.com/office/drawing/2014/main" val="1604498305"/>
                  </a:ext>
                </a:extLst>
              </a:tr>
            </a:tbl>
          </a:graphicData>
        </a:graphic>
      </p:graphicFrame>
      <p:graphicFrame>
        <p:nvGraphicFramePr>
          <p:cNvPr id="3" name="表 6">
            <a:extLst>
              <a:ext uri="{FF2B5EF4-FFF2-40B4-BE49-F238E27FC236}">
                <a16:creationId xmlns:a16="http://schemas.microsoft.com/office/drawing/2014/main" id="{FDA0568F-E994-FE28-4333-E2635A7AE24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75634011"/>
              </p:ext>
            </p:extLst>
          </p:nvPr>
        </p:nvGraphicFramePr>
        <p:xfrm>
          <a:off x="838199" y="3429000"/>
          <a:ext cx="10515600" cy="12648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1687">
                  <a:extLst>
                    <a:ext uri="{9D8B030D-6E8A-4147-A177-3AD203B41FA5}">
                      <a16:colId xmlns:a16="http://schemas.microsoft.com/office/drawing/2014/main" val="2366192100"/>
                    </a:ext>
                  </a:extLst>
                </a:gridCol>
                <a:gridCol w="856343">
                  <a:extLst>
                    <a:ext uri="{9D8B030D-6E8A-4147-A177-3AD203B41FA5}">
                      <a16:colId xmlns:a16="http://schemas.microsoft.com/office/drawing/2014/main" val="2712781450"/>
                    </a:ext>
                  </a:extLst>
                </a:gridCol>
                <a:gridCol w="2801257">
                  <a:extLst>
                    <a:ext uri="{9D8B030D-6E8A-4147-A177-3AD203B41FA5}">
                      <a16:colId xmlns:a16="http://schemas.microsoft.com/office/drawing/2014/main" val="2070540313"/>
                    </a:ext>
                  </a:extLst>
                </a:gridCol>
                <a:gridCol w="1030514">
                  <a:extLst>
                    <a:ext uri="{9D8B030D-6E8A-4147-A177-3AD203B41FA5}">
                      <a16:colId xmlns:a16="http://schemas.microsoft.com/office/drawing/2014/main" val="1632560337"/>
                    </a:ext>
                  </a:extLst>
                </a:gridCol>
                <a:gridCol w="3225799">
                  <a:extLst>
                    <a:ext uri="{9D8B030D-6E8A-4147-A177-3AD203B41FA5}">
                      <a16:colId xmlns:a16="http://schemas.microsoft.com/office/drawing/2014/main" val="3393019737"/>
                    </a:ext>
                  </a:extLst>
                </a:gridCol>
              </a:tblGrid>
              <a:tr h="605058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kumimoji="1" lang="ja-JP" altLang="en-US" sz="2400" b="1" kern="0">
                          <a:solidFill>
                            <a:schemeClr val="lt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会場費</a:t>
                      </a:r>
                      <a:endParaRPr kumimoji="1" lang="ja-JP" altLang="en-US" sz="2400" b="1" kern="0" dirty="0">
                        <a:solidFill>
                          <a:schemeClr val="lt1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kumimoji="1" lang="ja-JP" altLang="en-US" sz="2400" b="1" kern="0" dirty="0">
                        <a:solidFill>
                          <a:schemeClr val="lt1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kumimoji="1" lang="ja-JP" altLang="en-US" sz="2400" b="1" kern="0">
                          <a:solidFill>
                            <a:schemeClr val="lt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全体の出演料</a:t>
                      </a:r>
                      <a:endParaRPr kumimoji="1" lang="ja-JP" altLang="en-US" sz="2400" b="1" kern="0" dirty="0">
                        <a:solidFill>
                          <a:schemeClr val="lt1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kumimoji="1" lang="ja-JP" altLang="en-US" sz="2400" b="1" kern="0" dirty="0">
                        <a:solidFill>
                          <a:schemeClr val="lt1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kumimoji="1" lang="ja-JP" altLang="en-US" sz="2400" b="1" kern="0">
                          <a:solidFill>
                            <a:schemeClr val="lt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経費</a:t>
                      </a:r>
                      <a:endParaRPr kumimoji="1" lang="ja-JP" altLang="en-US" sz="2400" b="1" kern="0" dirty="0">
                        <a:solidFill>
                          <a:schemeClr val="lt1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0026475"/>
                  </a:ext>
                </a:extLst>
              </a:tr>
              <a:tr h="659757">
                <a:tc>
                  <a:txBody>
                    <a:bodyPr/>
                    <a:lstStyle/>
                    <a:p>
                      <a:pPr algn="r"/>
                      <a:r>
                        <a:rPr lang="en-US" altLang="ja-JP" sz="30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00,000</a:t>
                      </a:r>
                      <a:r>
                        <a:rPr lang="ja-JP" altLang="en-US" sz="30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円</a:t>
                      </a:r>
                      <a:endParaRPr lang="ja-JP" sz="30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 anchorCtr="1"/>
                </a:tc>
                <a:tc>
                  <a:txBody>
                    <a:bodyPr/>
                    <a:lstStyle/>
                    <a:p>
                      <a:pPr algn="r"/>
                      <a:r>
                        <a:rPr lang="ja-JP" altLang="en-US" sz="3000" kern="10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＋</a:t>
                      </a:r>
                      <a:endParaRPr lang="ja-JP" sz="30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 anchorCtr="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ja-JP" sz="3000" kern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00,000</a:t>
                      </a:r>
                      <a:r>
                        <a:rPr lang="ja-JP" altLang="en-US" sz="3000" kern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人</a:t>
                      </a:r>
                      <a:endParaRPr lang="ja-JP" sz="30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 anchorCtr="1"/>
                </a:tc>
                <a:tc>
                  <a:txBody>
                    <a:bodyPr/>
                    <a:lstStyle/>
                    <a:p>
                      <a:pPr algn="r"/>
                      <a:r>
                        <a:rPr lang="ja-JP" altLang="en-US" sz="30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＝</a:t>
                      </a:r>
                      <a:endParaRPr lang="ja-JP" sz="30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 anchorCtr="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ja-JP" sz="3000" kern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00,000,000</a:t>
                      </a:r>
                      <a:r>
                        <a:rPr lang="ja-JP" altLang="en-US" sz="3000" kern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円</a:t>
                      </a:r>
                      <a:endParaRPr lang="ja-JP" sz="30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 anchorCtr="1"/>
                </a:tc>
                <a:extLst>
                  <a:ext uri="{0D108BD9-81ED-4DB2-BD59-A6C34878D82A}">
                    <a16:rowId xmlns:a16="http://schemas.microsoft.com/office/drawing/2014/main" val="1604498305"/>
                  </a:ext>
                </a:extLst>
              </a:tr>
            </a:tbl>
          </a:graphicData>
        </a:graphic>
      </p:graphicFrame>
      <p:graphicFrame>
        <p:nvGraphicFramePr>
          <p:cNvPr id="4" name="表 6">
            <a:extLst>
              <a:ext uri="{FF2B5EF4-FFF2-40B4-BE49-F238E27FC236}">
                <a16:creationId xmlns:a16="http://schemas.microsoft.com/office/drawing/2014/main" id="{21AD1DBE-7FCA-0108-5A9D-C30554DC3CB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54138114"/>
              </p:ext>
            </p:extLst>
          </p:nvPr>
        </p:nvGraphicFramePr>
        <p:xfrm>
          <a:off x="838199" y="5020800"/>
          <a:ext cx="10515600" cy="12648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1687">
                  <a:extLst>
                    <a:ext uri="{9D8B030D-6E8A-4147-A177-3AD203B41FA5}">
                      <a16:colId xmlns:a16="http://schemas.microsoft.com/office/drawing/2014/main" val="2366192100"/>
                    </a:ext>
                  </a:extLst>
                </a:gridCol>
                <a:gridCol w="856343">
                  <a:extLst>
                    <a:ext uri="{9D8B030D-6E8A-4147-A177-3AD203B41FA5}">
                      <a16:colId xmlns:a16="http://schemas.microsoft.com/office/drawing/2014/main" val="2712781450"/>
                    </a:ext>
                  </a:extLst>
                </a:gridCol>
                <a:gridCol w="2801257">
                  <a:extLst>
                    <a:ext uri="{9D8B030D-6E8A-4147-A177-3AD203B41FA5}">
                      <a16:colId xmlns:a16="http://schemas.microsoft.com/office/drawing/2014/main" val="2070540313"/>
                    </a:ext>
                  </a:extLst>
                </a:gridCol>
                <a:gridCol w="1030514">
                  <a:extLst>
                    <a:ext uri="{9D8B030D-6E8A-4147-A177-3AD203B41FA5}">
                      <a16:colId xmlns:a16="http://schemas.microsoft.com/office/drawing/2014/main" val="1632560337"/>
                    </a:ext>
                  </a:extLst>
                </a:gridCol>
                <a:gridCol w="3225799">
                  <a:extLst>
                    <a:ext uri="{9D8B030D-6E8A-4147-A177-3AD203B41FA5}">
                      <a16:colId xmlns:a16="http://schemas.microsoft.com/office/drawing/2014/main" val="3393019737"/>
                    </a:ext>
                  </a:extLst>
                </a:gridCol>
              </a:tblGrid>
              <a:tr h="605058"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2400" kern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売上</a:t>
                      </a:r>
                      <a:endParaRPr lang="ja-JP" sz="24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ja-JP" sz="24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2400" kern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経費</a:t>
                      </a:r>
                      <a:endParaRPr lang="ja-JP" sz="24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ja-JP" sz="24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2400" kern="10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利益</a:t>
                      </a:r>
                      <a:endParaRPr lang="ja-JP" sz="24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0026475"/>
                  </a:ext>
                </a:extLst>
              </a:tr>
              <a:tr h="659757">
                <a:tc>
                  <a:txBody>
                    <a:bodyPr/>
                    <a:lstStyle/>
                    <a:p>
                      <a:pPr algn="r"/>
                      <a:r>
                        <a:rPr lang="en-US" altLang="ja-JP" sz="3000" kern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00,000,000</a:t>
                      </a:r>
                      <a:r>
                        <a:rPr lang="ja-JP" altLang="en-US" sz="3000" kern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円</a:t>
                      </a:r>
                      <a:endParaRPr lang="ja-JP" altLang="ja-JP" sz="30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 anchorCtr="1"/>
                </a:tc>
                <a:tc>
                  <a:txBody>
                    <a:bodyPr/>
                    <a:lstStyle/>
                    <a:p>
                      <a:pPr algn="r"/>
                      <a:r>
                        <a:rPr lang="ja-JP" altLang="en-US" sz="3000" kern="10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ー</a:t>
                      </a:r>
                      <a:endParaRPr lang="ja-JP" sz="30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 anchorCtr="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ja-JP" sz="3000" kern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00,000,000</a:t>
                      </a:r>
                      <a:r>
                        <a:rPr lang="ja-JP" altLang="en-US" sz="3000" kern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円</a:t>
                      </a:r>
                      <a:endParaRPr lang="ja-JP" altLang="ja-JP" sz="30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 anchorCtr="1"/>
                </a:tc>
                <a:tc>
                  <a:txBody>
                    <a:bodyPr/>
                    <a:lstStyle/>
                    <a:p>
                      <a:pPr algn="r"/>
                      <a:r>
                        <a:rPr lang="ja-JP" altLang="en-US" sz="30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＝</a:t>
                      </a:r>
                      <a:endParaRPr lang="ja-JP" sz="30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 anchorCtr="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ja-JP" sz="3000" kern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00,000,000</a:t>
                      </a:r>
                      <a:r>
                        <a:rPr lang="ja-JP" altLang="en-US" sz="3000" kern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円</a:t>
                      </a:r>
                      <a:endParaRPr lang="ja-JP" sz="30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 anchorCtr="1"/>
                </a:tc>
                <a:extLst>
                  <a:ext uri="{0D108BD9-81ED-4DB2-BD59-A6C34878D82A}">
                    <a16:rowId xmlns:a16="http://schemas.microsoft.com/office/drawing/2014/main" val="16044983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285723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1BE64B5-09E4-491D-97E3-FC3A6D4D7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企画意図、意義について説明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3CE18C9-5C08-41EB-8D31-019AF8F080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979552" cy="4262659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</a:pPr>
            <a:r>
              <a:rPr kumimoji="1" lang="ja-JP" altLang="en-US" dirty="0"/>
              <a:t>開催の意義</a:t>
            </a:r>
            <a:br>
              <a:rPr kumimoji="1" lang="ja-JP" altLang="en-US" dirty="0"/>
            </a:br>
            <a:r>
              <a:rPr kumimoji="1" lang="ja-JP" altLang="en-US" dirty="0"/>
              <a:t>─テーマ、観客や社会にもたらす意義などについて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</a:pPr>
            <a:r>
              <a:rPr kumimoji="1" lang="ja-JP" altLang="en-US" dirty="0"/>
              <a:t>キャスティングの狙い</a:t>
            </a:r>
            <a:br>
              <a:rPr kumimoji="1" lang="ja-JP" altLang="en-US" dirty="0"/>
            </a:br>
            <a:r>
              <a:rPr kumimoji="1" lang="ja-JP" altLang="en-US" dirty="0"/>
              <a:t>─テーマと出演アーティストの関連性について</a:t>
            </a:r>
            <a:endParaRPr kumimoji="1" lang="en-US" altLang="ja-JP" dirty="0"/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</a:pPr>
            <a:r>
              <a:rPr lang="ja-JP" altLang="en-US"/>
              <a:t>主要</a:t>
            </a:r>
            <a:r>
              <a:rPr lang="ja-JP" altLang="en-US" dirty="0"/>
              <a:t>な宣伝方法や、</a:t>
            </a:r>
            <a:r>
              <a:rPr lang="ja-JP" altLang="en-US"/>
              <a:t>デジタル施策に</a:t>
            </a:r>
            <a:r>
              <a:rPr lang="ja-JP" altLang="en-US" dirty="0"/>
              <a:t>ついて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</a:pPr>
            <a:r>
              <a:rPr lang="ja-JP" altLang="en-US"/>
              <a:t>実現可能性について</a:t>
            </a:r>
            <a:endParaRPr lang="en-US" altLang="ja-JP" dirty="0"/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</a:pPr>
            <a:r>
              <a:rPr kumimoji="1" lang="ja-JP" altLang="en-US"/>
              <a:t>演出</a:t>
            </a:r>
            <a:r>
              <a:rPr kumimoji="1" lang="ja-JP" altLang="en-US" dirty="0"/>
              <a:t>の新規性、企画の</a:t>
            </a:r>
            <a:r>
              <a:rPr kumimoji="1" lang="ja-JP" altLang="en-US"/>
              <a:t>独自性などについて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7347565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985</TotalTime>
  <Words>1008</Words>
  <Application>Microsoft Office PowerPoint</Application>
  <PresentationFormat>ワイド画面</PresentationFormat>
  <Paragraphs>156</Paragraphs>
  <Slides>15</Slides>
  <Notes>9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15</vt:i4>
      </vt:variant>
    </vt:vector>
  </HeadingPairs>
  <TitlesOfParts>
    <vt:vector size="22" baseType="lpstr">
      <vt:lpstr>ＭＳ Ｐゴシック</vt:lpstr>
      <vt:lpstr>ＭＳ Ｐゴシック</vt:lpstr>
      <vt:lpstr>游ゴシック</vt:lpstr>
      <vt:lpstr>游ゴシック Light</vt:lpstr>
      <vt:lpstr>Arial</vt:lpstr>
      <vt:lpstr>Times New Roman</vt:lpstr>
      <vt:lpstr>Office テーマ</vt:lpstr>
      <vt:lpstr>新しいライブイベント企画 その意義・影響について</vt:lpstr>
      <vt:lpstr>2026年度入学者選抜　専門課題について</vt:lpstr>
      <vt:lpstr>企画概要の必須項目（１）</vt:lpstr>
      <vt:lpstr>企画概要の必須項目（２）</vt:lpstr>
      <vt:lpstr>企画概要の必須項目（２）</vt:lpstr>
      <vt:lpstr>企画概要についての注意点</vt:lpstr>
      <vt:lpstr>注意事項</vt:lpstr>
      <vt:lpstr>イベントタイトル（20文字以内）</vt:lpstr>
      <vt:lpstr>企画概要</vt:lpstr>
      <vt:lpstr>会場選択肢　下記から会場を１つ選択し、 　　　　　　　企画概要１に記入してください</vt:lpstr>
      <vt:lpstr>出演アーティストについて（公式サイトURL）</vt:lpstr>
      <vt:lpstr>出演アーティストについて（動員数）</vt:lpstr>
      <vt:lpstr>出演アーティストについて（出演料の計算）</vt:lpstr>
      <vt:lpstr>売り上げと経費、利益について</vt:lpstr>
      <vt:lpstr>企画意図、意義について説明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専門課題 ミュージックビジネス専攻</dc:title>
  <dc:creator>nishi</dc:creator>
  <cp:lastModifiedBy>大阪音楽大学</cp:lastModifiedBy>
  <cp:revision>17</cp:revision>
  <dcterms:created xsi:type="dcterms:W3CDTF">2021-04-12T03:37:42Z</dcterms:created>
  <dcterms:modified xsi:type="dcterms:W3CDTF">2025-05-13T01:20:43Z</dcterms:modified>
</cp:coreProperties>
</file>